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5"/>
  </p:notesMasterIdLst>
  <p:handoutMasterIdLst>
    <p:handoutMasterId r:id="rId36"/>
  </p:handoutMasterIdLst>
  <p:sldIdLst>
    <p:sldId id="256" r:id="rId5"/>
    <p:sldId id="282" r:id="rId6"/>
    <p:sldId id="278" r:id="rId7"/>
    <p:sldId id="281" r:id="rId8"/>
    <p:sldId id="284" r:id="rId9"/>
    <p:sldId id="285" r:id="rId10"/>
    <p:sldId id="288" r:id="rId11"/>
    <p:sldId id="309" r:id="rId12"/>
    <p:sldId id="286" r:id="rId13"/>
    <p:sldId id="287" r:id="rId14"/>
    <p:sldId id="289" r:id="rId15"/>
    <p:sldId id="290" r:id="rId16"/>
    <p:sldId id="273" r:id="rId17"/>
    <p:sldId id="291" r:id="rId18"/>
    <p:sldId id="294" r:id="rId19"/>
    <p:sldId id="295" r:id="rId20"/>
    <p:sldId id="296" r:id="rId21"/>
    <p:sldId id="297" r:id="rId22"/>
    <p:sldId id="298" r:id="rId23"/>
    <p:sldId id="299" r:id="rId24"/>
    <p:sldId id="300" r:id="rId25"/>
    <p:sldId id="301" r:id="rId26"/>
    <p:sldId id="302" r:id="rId27"/>
    <p:sldId id="304" r:id="rId28"/>
    <p:sldId id="308" r:id="rId29"/>
    <p:sldId id="305" r:id="rId30"/>
    <p:sldId id="306" r:id="rId31"/>
    <p:sldId id="307" r:id="rId32"/>
    <p:sldId id="280" r:id="rId33"/>
    <p:sldId id="310"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108" d="100"/>
          <a:sy n="108" d="100"/>
        </p:scale>
        <p:origin x="1710" y="102"/>
      </p:cViewPr>
      <p:guideLst>
        <p:guide orient="horz" pos="2160"/>
        <p:guide pos="2880"/>
      </p:guideLst>
    </p:cSldViewPr>
  </p:slideViewPr>
  <p:notesTextViewPr>
    <p:cViewPr>
      <p:scale>
        <a:sx n="1" d="1"/>
        <a:sy n="1" d="1"/>
      </p:scale>
      <p:origin x="0" y="0"/>
    </p:cViewPr>
  </p:notesTextViewPr>
  <p:sorterViewPr>
    <p:cViewPr>
      <p:scale>
        <a:sx n="91" d="100"/>
        <a:sy n="91" d="100"/>
      </p:scale>
      <p:origin x="0" y="-12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B133A0F8-11E7-40C0-ABA6-6833B369845F}" type="datetimeFigureOut">
              <a:rPr lang="en-US" smtClean="0"/>
              <a:t>1/25/2021</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D0B33D9-9E28-46BB-A805-E5982F39B8F1}" type="slidenum">
              <a:rPr lang="en-US" smtClean="0"/>
              <a:t>‹#›</a:t>
            </a:fld>
            <a:endParaRPr lang="en-US" dirty="0"/>
          </a:p>
        </p:txBody>
      </p:sp>
    </p:spTree>
    <p:extLst>
      <p:ext uri="{BB962C8B-B14F-4D97-AF65-F5344CB8AC3E}">
        <p14:creationId xmlns:p14="http://schemas.microsoft.com/office/powerpoint/2010/main" val="198702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F2E5138-BB09-457F-9C5B-5A1DC56D3031}" type="datetimeFigureOut">
              <a:rPr lang="en-US" smtClean="0"/>
              <a:t>1/25/2021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C582687-9F7B-4960-A6FB-0247E2754229}" type="slidenum">
              <a:rPr lang="en-US" smtClean="0"/>
              <a:t>‹#›</a:t>
            </a:fld>
            <a:endParaRPr lang="en-US" dirty="0"/>
          </a:p>
        </p:txBody>
      </p:sp>
    </p:spTree>
    <p:extLst>
      <p:ext uri="{BB962C8B-B14F-4D97-AF65-F5344CB8AC3E}">
        <p14:creationId xmlns:p14="http://schemas.microsoft.com/office/powerpoint/2010/main" val="3979941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200 contributors on past and current publication</a:t>
            </a:r>
          </a:p>
        </p:txBody>
      </p:sp>
      <p:sp>
        <p:nvSpPr>
          <p:cNvPr id="4" name="Slide Number Placeholder 3"/>
          <p:cNvSpPr>
            <a:spLocks noGrp="1"/>
          </p:cNvSpPr>
          <p:nvPr>
            <p:ph type="sldNum" sz="quarter" idx="5"/>
          </p:nvPr>
        </p:nvSpPr>
        <p:spPr/>
        <p:txBody>
          <a:bodyPr/>
          <a:lstStyle/>
          <a:p>
            <a:fld id="{EC582687-9F7B-4960-A6FB-0247E2754229}" type="slidenum">
              <a:rPr lang="en-US" smtClean="0"/>
              <a:t>2</a:t>
            </a:fld>
            <a:endParaRPr lang="en-US" dirty="0"/>
          </a:p>
        </p:txBody>
      </p:sp>
    </p:spTree>
    <p:extLst>
      <p:ext uri="{BB962C8B-B14F-4D97-AF65-F5344CB8AC3E}">
        <p14:creationId xmlns:p14="http://schemas.microsoft.com/office/powerpoint/2010/main" val="1522909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Town Hall was proceeded by a 4 month long comment period that was then summarized by NAS</a:t>
            </a:r>
          </a:p>
          <a:p>
            <a:r>
              <a:rPr lang="en-US" dirty="0"/>
              <a:t>All primary authors are government employees</a:t>
            </a:r>
          </a:p>
          <a:p>
            <a:r>
              <a:rPr lang="en-US" dirty="0"/>
              <a:t>Section and appendix contributors were ad-hoc at the discretion of the primary authors</a:t>
            </a:r>
          </a:p>
        </p:txBody>
      </p:sp>
      <p:sp>
        <p:nvSpPr>
          <p:cNvPr id="4" name="Slide Number Placeholder 3"/>
          <p:cNvSpPr>
            <a:spLocks noGrp="1"/>
          </p:cNvSpPr>
          <p:nvPr>
            <p:ph type="sldNum" sz="quarter" idx="5"/>
          </p:nvPr>
        </p:nvSpPr>
        <p:spPr/>
        <p:txBody>
          <a:bodyPr/>
          <a:lstStyle/>
          <a:p>
            <a:fld id="{EC582687-9F7B-4960-A6FB-0247E2754229}" type="slidenum">
              <a:rPr lang="en-US" smtClean="0"/>
              <a:t>3</a:t>
            </a:fld>
            <a:endParaRPr lang="en-US" dirty="0"/>
          </a:p>
        </p:txBody>
      </p:sp>
    </p:spTree>
    <p:extLst>
      <p:ext uri="{BB962C8B-B14F-4D97-AF65-F5344CB8AC3E}">
        <p14:creationId xmlns:p14="http://schemas.microsoft.com/office/powerpoint/2010/main" val="4214688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the four Biosafety Levels, Clinical Labs and Animal Levels</a:t>
            </a:r>
          </a:p>
        </p:txBody>
      </p:sp>
      <p:sp>
        <p:nvSpPr>
          <p:cNvPr id="4" name="Slide Number Placeholder 3"/>
          <p:cNvSpPr>
            <a:spLocks noGrp="1"/>
          </p:cNvSpPr>
          <p:nvPr>
            <p:ph type="sldNum" sz="quarter" idx="5"/>
          </p:nvPr>
        </p:nvSpPr>
        <p:spPr/>
        <p:txBody>
          <a:bodyPr/>
          <a:lstStyle/>
          <a:p>
            <a:fld id="{EC582687-9F7B-4960-A6FB-0247E2754229}" type="slidenum">
              <a:rPr lang="en-US" smtClean="0"/>
              <a:t>9</a:t>
            </a:fld>
            <a:endParaRPr lang="en-US" dirty="0"/>
          </a:p>
        </p:txBody>
      </p:sp>
    </p:spTree>
    <p:extLst>
      <p:ext uri="{BB962C8B-B14F-4D97-AF65-F5344CB8AC3E}">
        <p14:creationId xmlns:p14="http://schemas.microsoft.com/office/powerpoint/2010/main" val="683012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a typeface="Calibri" panose="020F0502020204030204" pitchFamily="34" charset="0"/>
                <a:cs typeface="Times New Roman" panose="02020603050405020304" pitchFamily="18" charset="0"/>
              </a:rPr>
              <a:t>Appendix D for loose housed or penned animals</a:t>
            </a:r>
            <a:endParaRPr lang="en-US" dirty="0"/>
          </a:p>
        </p:txBody>
      </p:sp>
      <p:sp>
        <p:nvSpPr>
          <p:cNvPr id="4" name="Slide Number Placeholder 3"/>
          <p:cNvSpPr>
            <a:spLocks noGrp="1"/>
          </p:cNvSpPr>
          <p:nvPr>
            <p:ph type="sldNum" sz="quarter" idx="5"/>
          </p:nvPr>
        </p:nvSpPr>
        <p:spPr/>
        <p:txBody>
          <a:bodyPr/>
          <a:lstStyle/>
          <a:p>
            <a:fld id="{EC582687-9F7B-4960-A6FB-0247E2754229}" type="slidenum">
              <a:rPr lang="en-US" smtClean="0"/>
              <a:t>10</a:t>
            </a:fld>
            <a:endParaRPr lang="en-US" dirty="0"/>
          </a:p>
        </p:txBody>
      </p:sp>
    </p:spTree>
    <p:extLst>
      <p:ext uri="{BB962C8B-B14F-4D97-AF65-F5344CB8AC3E}">
        <p14:creationId xmlns:p14="http://schemas.microsoft.com/office/powerpoint/2010/main" val="15955662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7" name="Rectangle 16"/>
          <p:cNvSpPr>
            <a:spLocks noChangeArrowheads="1"/>
          </p:cNvSpPr>
          <p:nvPr userDrawn="1"/>
        </p:nvSpPr>
        <p:spPr bwMode="auto">
          <a:xfrm>
            <a:off x="0" y="1362075"/>
            <a:ext cx="9144000" cy="3998914"/>
          </a:xfrm>
          <a:prstGeom prst="rect">
            <a:avLst/>
          </a:prstGeom>
          <a:solidFill>
            <a:schemeClr val="tx2"/>
          </a:solidFill>
          <a:ln w="9525">
            <a:solidFill>
              <a:srgbClr val="005595"/>
            </a:solidFill>
            <a:miter lim="800000"/>
            <a:headEnd/>
            <a:tailEnd/>
          </a:ln>
          <a:effectLst>
            <a:outerShdw blurRad="40000" dist="23000" dir="5400000" rotWithShape="0">
              <a:srgbClr val="000000">
                <a:alpha val="34998"/>
              </a:srgbClr>
            </a:outerShdw>
          </a:effectLst>
        </p:spPr>
        <p:txBody>
          <a:bodyPr anchor="ctr"/>
          <a:lstStyle/>
          <a:p>
            <a:pPr algn="ctr">
              <a:defRPr/>
            </a:pPr>
            <a:endParaRPr lang="en-US" dirty="0">
              <a:solidFill>
                <a:srgbClr val="FFFFFF"/>
              </a:solidFill>
              <a:latin typeface="+mn-lt"/>
              <a:ea typeface="ＭＳ Ｐゴシック" charset="-128"/>
              <a:cs typeface="ＭＳ Ｐゴシック" charset="-128"/>
            </a:endParaRPr>
          </a:p>
        </p:txBody>
      </p:sp>
      <p:sp>
        <p:nvSpPr>
          <p:cNvPr id="2" name="Title 1"/>
          <p:cNvSpPr>
            <a:spLocks noGrp="1"/>
          </p:cNvSpPr>
          <p:nvPr>
            <p:ph type="ctrTitle" hasCustomPrompt="1"/>
          </p:nvPr>
        </p:nvSpPr>
        <p:spPr>
          <a:xfrm>
            <a:off x="1271589" y="1895220"/>
            <a:ext cx="6610606" cy="1193747"/>
          </a:xfrm>
        </p:spPr>
        <p:txBody>
          <a:bodyPr anchor="t"/>
          <a:lstStyle>
            <a:lvl1pPr algn="l">
              <a:defRPr sz="3200">
                <a:solidFill>
                  <a:schemeClr val="bg1"/>
                </a:solidFill>
              </a:defRPr>
            </a:lvl1pPr>
          </a:lstStyle>
          <a:p>
            <a:r>
              <a:rPr lang="en-US" dirty="0"/>
              <a:t>Click to edit Master title style</a:t>
            </a:r>
            <a:br>
              <a:rPr lang="en-US" dirty="0"/>
            </a:br>
            <a:endParaRPr lang="en-US" dirty="0"/>
          </a:p>
        </p:txBody>
      </p:sp>
      <p:sp>
        <p:nvSpPr>
          <p:cNvPr id="21" name="Subtitle 2"/>
          <p:cNvSpPr>
            <a:spLocks noGrp="1"/>
          </p:cNvSpPr>
          <p:nvPr>
            <p:ph type="subTitle" idx="1"/>
          </p:nvPr>
        </p:nvSpPr>
        <p:spPr>
          <a:xfrm>
            <a:off x="1271588" y="3985981"/>
            <a:ext cx="6586025" cy="733503"/>
          </a:xfrm>
        </p:spPr>
        <p:txBody>
          <a:bodyPr/>
          <a:lstStyle>
            <a:lvl1pPr marL="0" indent="0" algn="l">
              <a:lnSpc>
                <a:spcPts val="1440"/>
              </a:lnSpc>
              <a:spcBef>
                <a:spcPts val="200"/>
              </a:spcBef>
              <a:buNone/>
              <a:defRPr sz="1400"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3" name="Picture 12" descr="NIH_OM_Logo_2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2437" y="442900"/>
            <a:ext cx="2441448" cy="376313"/>
          </a:xfrm>
          <a:prstGeom prst="rect">
            <a:avLst/>
          </a:prstGeom>
        </p:spPr>
      </p:pic>
      <p:cxnSp>
        <p:nvCxnSpPr>
          <p:cNvPr id="14" name="Straight Connector 13"/>
          <p:cNvCxnSpPr/>
          <p:nvPr userDrawn="1"/>
        </p:nvCxnSpPr>
        <p:spPr>
          <a:xfrm>
            <a:off x="0" y="1362075"/>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0" y="5360988"/>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pic>
        <p:nvPicPr>
          <p:cNvPr id="3" name="Picture 2" descr="ORS-NIH-HHS-rgtalig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43149" y="5819878"/>
            <a:ext cx="2640476" cy="530352"/>
          </a:xfrm>
          <a:prstGeom prst="rect">
            <a:avLst/>
          </a:prstGeom>
        </p:spPr>
      </p:pic>
    </p:spTree>
    <p:extLst>
      <p:ext uri="{BB962C8B-B14F-4D97-AF65-F5344CB8AC3E}">
        <p14:creationId xmlns:p14="http://schemas.microsoft.com/office/powerpoint/2010/main" val="18653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13"/>
          <p:cNvSpPr>
            <a:spLocks noGrp="1"/>
          </p:cNvSpPr>
          <p:nvPr>
            <p:ph type="ftr" sz="quarter" idx="3"/>
          </p:nvPr>
        </p:nvSpPr>
        <p:spPr>
          <a:xfrm>
            <a:off x="3124200" y="624983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4"/>
          <p:cNvSpPr>
            <a:spLocks noGrp="1"/>
          </p:cNvSpPr>
          <p:nvPr>
            <p:ph type="sldNum" sz="quarter" idx="4"/>
          </p:nvPr>
        </p:nvSpPr>
        <p:spPr>
          <a:xfrm>
            <a:off x="6553200" y="624983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B89BE-9688-C444-B1BE-0DB34C102AFE}" type="slidenum">
              <a:rPr lang="en-US" smtClean="0"/>
              <a:pPr/>
              <a:t>‹#›</a:t>
            </a:fld>
            <a:endParaRPr lang="en-US" dirty="0"/>
          </a:p>
        </p:txBody>
      </p:sp>
    </p:spTree>
    <p:extLst>
      <p:ext uri="{BB962C8B-B14F-4D97-AF65-F5344CB8AC3E}">
        <p14:creationId xmlns:p14="http://schemas.microsoft.com/office/powerpoint/2010/main" val="28850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itle 1"/>
          <p:cNvSpPr>
            <a:spLocks noGrp="1"/>
          </p:cNvSpPr>
          <p:nvPr>
            <p:ph type="title"/>
          </p:nvPr>
        </p:nvSpPr>
        <p:spPr>
          <a:xfrm>
            <a:off x="3444875" y="163513"/>
            <a:ext cx="5246687" cy="493712"/>
          </a:xfrm>
        </p:spPr>
        <p:txBody>
          <a:bodyPr/>
          <a:lstStyle/>
          <a:p>
            <a:r>
              <a:rPr lang="en-US"/>
              <a:t>Click to edit Master title style</a:t>
            </a:r>
          </a:p>
        </p:txBody>
      </p:sp>
    </p:spTree>
    <p:extLst>
      <p:ext uri="{BB962C8B-B14F-4D97-AF65-F5344CB8AC3E}">
        <p14:creationId xmlns:p14="http://schemas.microsoft.com/office/powerpoint/2010/main" val="5599564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cxnSp>
        <p:nvCxnSpPr>
          <p:cNvPr id="12" name="Straight Connector 11"/>
          <p:cNvCxnSpPr/>
          <p:nvPr userDrawn="1"/>
        </p:nvCxnSpPr>
        <p:spPr>
          <a:xfrm>
            <a:off x="0" y="863910"/>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a:spLocks noChangeArrowheads="1"/>
          </p:cNvSpPr>
          <p:nvPr/>
        </p:nvSpPr>
        <p:spPr bwMode="auto">
          <a:xfrm>
            <a:off x="0" y="0"/>
            <a:ext cx="9144000" cy="838200"/>
          </a:xfrm>
          <a:prstGeom prst="rect">
            <a:avLst/>
          </a:prstGeom>
          <a:solidFill>
            <a:schemeClr val="tx2"/>
          </a:solidFill>
          <a:ln w="9525">
            <a:solidFill>
              <a:srgbClr val="005595"/>
            </a:solidFill>
            <a:miter lim="800000"/>
            <a:headEnd/>
            <a:tailEnd/>
          </a:ln>
          <a:effectLst>
            <a:outerShdw blurRad="40000" dist="23000" dir="5400000" rotWithShape="0">
              <a:srgbClr val="000000">
                <a:alpha val="34998"/>
              </a:srgbClr>
            </a:outerShdw>
          </a:effectLst>
        </p:spPr>
        <p:txBody>
          <a:bodyPr anchor="ctr"/>
          <a:lstStyle/>
          <a:p>
            <a:pPr algn="ctr">
              <a:defRPr/>
            </a:pPr>
            <a:endParaRPr lang="en-US" dirty="0">
              <a:solidFill>
                <a:srgbClr val="FFFFFF"/>
              </a:solidFill>
              <a:latin typeface="+mn-lt"/>
              <a:ea typeface="ＭＳ Ｐゴシック" charset="-128"/>
              <a:cs typeface="ＭＳ Ｐゴシック" charset="-128"/>
            </a:endParaRPr>
          </a:p>
        </p:txBody>
      </p:sp>
      <p:sp>
        <p:nvSpPr>
          <p:cNvPr id="1026" name="Text Placeholder 2"/>
          <p:cNvSpPr>
            <a:spLocks noGrp="1"/>
          </p:cNvSpPr>
          <p:nvPr>
            <p:ph type="body" idx="1"/>
          </p:nvPr>
        </p:nvSpPr>
        <p:spPr bwMode="auto">
          <a:xfrm>
            <a:off x="457200" y="138906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8" name="Title Placeholder 1"/>
          <p:cNvSpPr>
            <a:spLocks noGrp="1"/>
          </p:cNvSpPr>
          <p:nvPr>
            <p:ph type="title"/>
          </p:nvPr>
        </p:nvSpPr>
        <p:spPr bwMode="auto">
          <a:xfrm>
            <a:off x="2523613" y="163513"/>
            <a:ext cx="61679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4" name="Footer Placeholder 13"/>
          <p:cNvSpPr>
            <a:spLocks noGrp="1"/>
          </p:cNvSpPr>
          <p:nvPr>
            <p:ph type="ftr" sz="quarter" idx="3"/>
          </p:nvPr>
        </p:nvSpPr>
        <p:spPr>
          <a:xfrm>
            <a:off x="3124200" y="624983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5" name="Slide Number Placeholder 14"/>
          <p:cNvSpPr>
            <a:spLocks noGrp="1"/>
          </p:cNvSpPr>
          <p:nvPr>
            <p:ph type="sldNum" sz="quarter" idx="4"/>
          </p:nvPr>
        </p:nvSpPr>
        <p:spPr>
          <a:xfrm>
            <a:off x="6553200" y="624983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B89BE-9688-C444-B1BE-0DB34C102AFE}" type="slidenum">
              <a:rPr lang="en-US" smtClean="0"/>
              <a:pPr/>
              <a:t>‹#›</a:t>
            </a:fld>
            <a:endParaRPr lang="en-US" dirty="0"/>
          </a:p>
        </p:txBody>
      </p:sp>
      <p:pic>
        <p:nvPicPr>
          <p:cNvPr id="5" name="Picture 4" descr="NIH_OM_Logo_2Color.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52438" y="6251269"/>
            <a:ext cx="2254331" cy="347472"/>
          </a:xfrm>
          <a:prstGeom prst="rect">
            <a:avLst/>
          </a:prstGeom>
        </p:spPr>
      </p:pic>
      <p:pic>
        <p:nvPicPr>
          <p:cNvPr id="6" name="Picture 5" descr="ORS_Helvetica_White.eps"/>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52438" y="276941"/>
            <a:ext cx="1755648" cy="256032"/>
          </a:xfrm>
          <a:prstGeom prst="rect">
            <a:avLst/>
          </a:prstGeom>
        </p:spPr>
      </p:pic>
      <p:cxnSp>
        <p:nvCxnSpPr>
          <p:cNvPr id="18" name="Straight Connector 17"/>
          <p:cNvCxnSpPr/>
          <p:nvPr userDrawn="1"/>
        </p:nvCxnSpPr>
        <p:spPr>
          <a:xfrm>
            <a:off x="0" y="6025332"/>
            <a:ext cx="9144000" cy="0"/>
          </a:xfrm>
          <a:prstGeom prst="line">
            <a:avLst/>
          </a:prstGeom>
          <a:ln w="38100">
            <a:solidFill>
              <a:srgbClr val="E5B53A"/>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3358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457200" rtl="0" eaLnBrk="0" fontAlgn="base" hangingPunct="0">
        <a:spcBef>
          <a:spcPct val="0"/>
        </a:spcBef>
        <a:spcAft>
          <a:spcPct val="0"/>
        </a:spcAft>
        <a:defRPr sz="2400" b="1" kern="1200">
          <a:solidFill>
            <a:srgbClr val="F2F2F2"/>
          </a:solidFill>
          <a:latin typeface="Arial"/>
          <a:ea typeface="ＭＳ Ｐゴシック" charset="-128"/>
          <a:cs typeface="Arial"/>
        </a:defRPr>
      </a:lvl1pPr>
      <a:lvl2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2pPr>
      <a:lvl3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3pPr>
      <a:lvl4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4pPr>
      <a:lvl5pPr algn="l" defTabSz="457200" rtl="0" eaLnBrk="0" fontAlgn="base" hangingPunct="0">
        <a:spcBef>
          <a:spcPct val="0"/>
        </a:spcBef>
        <a:spcAft>
          <a:spcPct val="0"/>
        </a:spcAft>
        <a:defRPr sz="2400" b="1">
          <a:solidFill>
            <a:srgbClr val="F2F2F2"/>
          </a:solidFill>
          <a:latin typeface="Arial" charset="-52"/>
          <a:ea typeface="ＭＳ Ｐゴシック" charset="-128"/>
          <a:cs typeface="Arial" charset="0"/>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ts val="600"/>
        </a:spcBef>
        <a:spcAft>
          <a:spcPct val="0"/>
        </a:spcAft>
        <a:buFont typeface="Arial" charset="0"/>
        <a:buChar char="•"/>
        <a:defRPr sz="2400" b="1" kern="1200">
          <a:solidFill>
            <a:srgbClr val="404040"/>
          </a:solidFill>
          <a:latin typeface="Arial"/>
          <a:ea typeface="ＭＳ Ｐゴシック" charset="-128"/>
          <a:cs typeface="Arial"/>
        </a:defRPr>
      </a:lvl1pPr>
      <a:lvl2pPr marL="742950" indent="-285750" algn="l" defTabSz="457200" rtl="0" eaLnBrk="0" fontAlgn="base" hangingPunct="0">
        <a:spcBef>
          <a:spcPts val="600"/>
        </a:spcBef>
        <a:spcAft>
          <a:spcPct val="0"/>
        </a:spcAft>
        <a:buFont typeface="Arial" charset="0"/>
        <a:buChar char="–"/>
        <a:defRPr sz="2200" kern="1200">
          <a:solidFill>
            <a:srgbClr val="404040"/>
          </a:solidFill>
          <a:latin typeface="Arial"/>
          <a:ea typeface="ＭＳ Ｐゴシック" charset="-128"/>
          <a:cs typeface="Arial"/>
        </a:defRPr>
      </a:lvl2pPr>
      <a:lvl3pPr marL="1143000" indent="-228600" algn="l" defTabSz="457200" rtl="0" eaLnBrk="0" fontAlgn="base" hangingPunct="0">
        <a:spcBef>
          <a:spcPts val="600"/>
        </a:spcBef>
        <a:spcAft>
          <a:spcPct val="0"/>
        </a:spcAft>
        <a:buFont typeface="Arial" charset="0"/>
        <a:buChar char="•"/>
        <a:defRPr kern="1200">
          <a:solidFill>
            <a:srgbClr val="404040"/>
          </a:solidFill>
          <a:latin typeface="Arial"/>
          <a:ea typeface="ＭＳ Ｐゴシック" charset="-128"/>
          <a:cs typeface="Arial"/>
        </a:defRPr>
      </a:lvl3pPr>
      <a:lvl4pPr marL="1600200" indent="-228600" algn="l" defTabSz="457200" rtl="0" eaLnBrk="0" fontAlgn="base" hangingPunct="0">
        <a:spcBef>
          <a:spcPts val="600"/>
        </a:spcBef>
        <a:spcAft>
          <a:spcPct val="0"/>
        </a:spcAft>
        <a:buFont typeface="Arial" charset="0"/>
        <a:buChar char="–"/>
        <a:defRPr kern="1200">
          <a:solidFill>
            <a:srgbClr val="404040"/>
          </a:solidFill>
          <a:latin typeface="Arial"/>
          <a:ea typeface="ＭＳ Ｐゴシック" charset="-128"/>
          <a:cs typeface="Arial"/>
        </a:defRPr>
      </a:lvl4pPr>
      <a:lvl5pPr marL="2057400" indent="-228600" algn="l" defTabSz="457200" rtl="0" eaLnBrk="0" fontAlgn="base" hangingPunct="0">
        <a:spcBef>
          <a:spcPts val="600"/>
        </a:spcBef>
        <a:spcAft>
          <a:spcPct val="0"/>
        </a:spcAft>
        <a:buFont typeface="Arial" charset="0"/>
        <a:buChar char="»"/>
        <a:defRPr kern="1200">
          <a:solidFill>
            <a:srgbClr val="404040"/>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2" Type="http://schemas.openxmlformats.org/officeDocument/2006/relationships/hyperlink" Target="http://doi.org/10.1089/vbz.2018.243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freezerchallenge.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BMBLComments@mail.nih.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1589" y="1524000"/>
            <a:ext cx="6610606" cy="1564967"/>
          </a:xfrm>
        </p:spPr>
        <p:txBody>
          <a:bodyPr/>
          <a:lstStyle/>
          <a:p>
            <a:pPr algn="ctr"/>
            <a:r>
              <a:rPr lang="en-US" sz="4000" dirty="0"/>
              <a:t>Biosafety in Microbiological and Biomedical Laboratories (BMBL)</a:t>
            </a:r>
            <a:br>
              <a:rPr lang="en-US" sz="4000" dirty="0"/>
            </a:br>
            <a:r>
              <a:rPr lang="en-US" dirty="0"/>
              <a:t>6</a:t>
            </a:r>
            <a:r>
              <a:rPr lang="en-US" baseline="30000" dirty="0"/>
              <a:t>th</a:t>
            </a:r>
            <a:r>
              <a:rPr lang="en-US" dirty="0"/>
              <a:t> Edition</a:t>
            </a:r>
            <a:br>
              <a:rPr lang="en-US" sz="4000" dirty="0"/>
            </a:br>
            <a:endParaRPr lang="en-US" sz="4000" dirty="0"/>
          </a:p>
        </p:txBody>
      </p:sp>
      <p:sp>
        <p:nvSpPr>
          <p:cNvPr id="3" name="Subtitle 2"/>
          <p:cNvSpPr>
            <a:spLocks noGrp="1"/>
          </p:cNvSpPr>
          <p:nvPr>
            <p:ph type="subTitle" idx="1"/>
          </p:nvPr>
        </p:nvSpPr>
        <p:spPr>
          <a:xfrm>
            <a:off x="2557975" y="4419600"/>
            <a:ext cx="6586025" cy="738419"/>
          </a:xfrm>
        </p:spPr>
        <p:txBody>
          <a:bodyPr/>
          <a:lstStyle/>
          <a:p>
            <a:pPr algn="ctr"/>
            <a:endParaRPr lang="en-US" sz="2000" dirty="0"/>
          </a:p>
          <a:p>
            <a:pPr algn="r"/>
            <a:r>
              <a:rPr lang="en-US" sz="1800" b="0" dirty="0"/>
              <a:t>Jeff Potts, MPH, CBSP</a:t>
            </a:r>
          </a:p>
          <a:p>
            <a:pPr algn="r"/>
            <a:r>
              <a:rPr lang="en-US" sz="1800" b="0" dirty="0"/>
              <a:t>Chief, Biorisk Management Branch</a:t>
            </a:r>
          </a:p>
          <a:p>
            <a:pPr algn="r"/>
            <a:r>
              <a:rPr lang="en-US" sz="1800" b="0" dirty="0"/>
              <a:t>Division of Occupational Health and Safety</a:t>
            </a:r>
          </a:p>
        </p:txBody>
      </p:sp>
    </p:spTree>
    <p:extLst>
      <p:ext uri="{BB962C8B-B14F-4D97-AF65-F5344CB8AC3E}">
        <p14:creationId xmlns:p14="http://schemas.microsoft.com/office/powerpoint/2010/main" val="998583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0ABB4-9FBA-4C1C-9832-526A2AFDA98E}"/>
              </a:ext>
            </a:extLst>
          </p:cNvPr>
          <p:cNvSpPr>
            <a:spLocks noGrp="1"/>
          </p:cNvSpPr>
          <p:nvPr>
            <p:ph type="title"/>
          </p:nvPr>
        </p:nvSpPr>
        <p:spPr/>
        <p:txBody>
          <a:bodyPr/>
          <a:lstStyle/>
          <a:p>
            <a:r>
              <a:rPr lang="en-US" dirty="0"/>
              <a:t>Section V</a:t>
            </a:r>
          </a:p>
        </p:txBody>
      </p:sp>
      <p:sp>
        <p:nvSpPr>
          <p:cNvPr id="3" name="Content Placeholder 2">
            <a:extLst>
              <a:ext uri="{FF2B5EF4-FFF2-40B4-BE49-F238E27FC236}">
                <a16:creationId xmlns:a16="http://schemas.microsoft.com/office/drawing/2014/main" id="{299E246B-1735-4D20-8783-BECC9FD239A1}"/>
              </a:ext>
            </a:extLst>
          </p:cNvPr>
          <p:cNvSpPr>
            <a:spLocks noGrp="1"/>
          </p:cNvSpPr>
          <p:nvPr>
            <p:ph idx="1"/>
          </p:nvPr>
        </p:nvSpPr>
        <p:spPr/>
        <p:txBody>
          <a:bodyPr/>
          <a:lstStyle/>
          <a:p>
            <a:pPr marL="0" indent="0">
              <a:buNone/>
            </a:pPr>
            <a:r>
              <a:rPr lang="en-US" sz="2000" dirty="0"/>
              <a:t>Animal Biosafety Level (ABSL) Criteria</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Considerable effort on harmonization with lab criteria</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Laboratory animals which are capable of being confined based on risk assessment</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Risk assessment considers animal allergens if research animals are present </a:t>
            </a:r>
          </a:p>
          <a:p>
            <a:pPr lvl="1">
              <a:buFont typeface="Wingdings" panose="05000000000000000000" pitchFamily="2" charset="2"/>
              <a:buChar char="Ø"/>
            </a:pPr>
            <a:r>
              <a:rPr lang="en-US" sz="1800" dirty="0"/>
              <a:t>Separating animal containment facilities from the general traffic</a:t>
            </a:r>
            <a:endParaRPr lang="en-US" sz="1800" dirty="0">
              <a:ea typeface="Calibri" panose="020F0502020204030204" pitchFamily="34" charset="0"/>
              <a:cs typeface="Times New Roman" panose="02020603050405020304" pitchFamily="18" charset="0"/>
            </a:endParaRPr>
          </a:p>
          <a:p>
            <a:pPr lvl="1">
              <a:buFont typeface="Wingdings" panose="05000000000000000000" pitchFamily="2" charset="2"/>
              <a:buChar char="Ø"/>
            </a:pPr>
            <a:r>
              <a:rPr lang="en-US" sz="1800" dirty="0"/>
              <a:t>For ABSL-4 suit facilities, specific information is provided regarding facility recommendations if open housed animals will be held in the facility</a:t>
            </a:r>
          </a:p>
        </p:txBody>
      </p:sp>
      <p:sp>
        <p:nvSpPr>
          <p:cNvPr id="4" name="Slide Number Placeholder 3">
            <a:extLst>
              <a:ext uri="{FF2B5EF4-FFF2-40B4-BE49-F238E27FC236}">
                <a16:creationId xmlns:a16="http://schemas.microsoft.com/office/drawing/2014/main" id="{A39C8CB5-9598-4AA5-A54F-1A00D38773D4}"/>
              </a:ext>
            </a:extLst>
          </p:cNvPr>
          <p:cNvSpPr>
            <a:spLocks noGrp="1"/>
          </p:cNvSpPr>
          <p:nvPr>
            <p:ph type="sldNum" sz="quarter" idx="4"/>
          </p:nvPr>
        </p:nvSpPr>
        <p:spPr/>
        <p:txBody>
          <a:bodyPr/>
          <a:lstStyle/>
          <a:p>
            <a:fld id="{31AB89BE-9688-C444-B1BE-0DB34C102AFE}" type="slidenum">
              <a:rPr lang="en-US" smtClean="0"/>
              <a:pPr/>
              <a:t>10</a:t>
            </a:fld>
            <a:endParaRPr lang="en-US" dirty="0"/>
          </a:p>
        </p:txBody>
      </p:sp>
    </p:spTree>
    <p:extLst>
      <p:ext uri="{BB962C8B-B14F-4D97-AF65-F5344CB8AC3E}">
        <p14:creationId xmlns:p14="http://schemas.microsoft.com/office/powerpoint/2010/main" val="515828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BBD6A-2255-4301-A792-29275A8B39DC}"/>
              </a:ext>
            </a:extLst>
          </p:cNvPr>
          <p:cNvSpPr>
            <a:spLocks noGrp="1"/>
          </p:cNvSpPr>
          <p:nvPr>
            <p:ph type="title"/>
          </p:nvPr>
        </p:nvSpPr>
        <p:spPr/>
        <p:txBody>
          <a:bodyPr/>
          <a:lstStyle/>
          <a:p>
            <a:r>
              <a:rPr lang="en-US" dirty="0"/>
              <a:t>Section VI</a:t>
            </a:r>
          </a:p>
        </p:txBody>
      </p:sp>
      <p:sp>
        <p:nvSpPr>
          <p:cNvPr id="3" name="Content Placeholder 2">
            <a:extLst>
              <a:ext uri="{FF2B5EF4-FFF2-40B4-BE49-F238E27FC236}">
                <a16:creationId xmlns:a16="http://schemas.microsoft.com/office/drawing/2014/main" id="{C0D57CD0-ACEB-417B-B7FD-A5EE703E02C3}"/>
              </a:ext>
            </a:extLst>
          </p:cNvPr>
          <p:cNvSpPr>
            <a:spLocks noGrp="1"/>
          </p:cNvSpPr>
          <p:nvPr>
            <p:ph idx="1"/>
          </p:nvPr>
        </p:nvSpPr>
        <p:spPr/>
        <p:txBody>
          <a:bodyPr/>
          <a:lstStyle/>
          <a:p>
            <a:pPr marL="0" indent="0">
              <a:buNone/>
            </a:pPr>
            <a:r>
              <a:rPr lang="en-US" sz="2000" dirty="0"/>
              <a:t>Principles of Laboratory Biosecurity</a:t>
            </a:r>
          </a:p>
          <a:p>
            <a:pPr lvl="1">
              <a:buFont typeface="Wingdings" panose="05000000000000000000" pitchFamily="2" charset="2"/>
              <a:buChar char="Ø"/>
            </a:pPr>
            <a:r>
              <a:rPr lang="en-US" sz="1800" b="0" dirty="0"/>
              <a:t>Additional supporting material identified, including ISO35001, Executive Order (EO) 13546, and Global Health Security Agenda EO 13747</a:t>
            </a:r>
          </a:p>
          <a:p>
            <a:pPr lvl="1">
              <a:buFont typeface="Wingdings" panose="05000000000000000000" pitchFamily="2" charset="2"/>
              <a:buChar char="Ø"/>
            </a:pPr>
            <a:r>
              <a:rPr lang="en-US" sz="1800" b="0" dirty="0"/>
              <a:t>Section now differentiates between Agricultural biosecurity and Laboratory biosecurity</a:t>
            </a:r>
          </a:p>
        </p:txBody>
      </p:sp>
      <p:sp>
        <p:nvSpPr>
          <p:cNvPr id="4" name="Slide Number Placeholder 3">
            <a:extLst>
              <a:ext uri="{FF2B5EF4-FFF2-40B4-BE49-F238E27FC236}">
                <a16:creationId xmlns:a16="http://schemas.microsoft.com/office/drawing/2014/main" id="{9C51B3B7-263C-4F2A-ABD7-B3A9964A4896}"/>
              </a:ext>
            </a:extLst>
          </p:cNvPr>
          <p:cNvSpPr>
            <a:spLocks noGrp="1"/>
          </p:cNvSpPr>
          <p:nvPr>
            <p:ph type="sldNum" sz="quarter" idx="4"/>
          </p:nvPr>
        </p:nvSpPr>
        <p:spPr/>
        <p:txBody>
          <a:bodyPr/>
          <a:lstStyle/>
          <a:p>
            <a:fld id="{31AB89BE-9688-C444-B1BE-0DB34C102AFE}" type="slidenum">
              <a:rPr lang="en-US" smtClean="0"/>
              <a:pPr/>
              <a:t>11</a:t>
            </a:fld>
            <a:endParaRPr lang="en-US" dirty="0"/>
          </a:p>
        </p:txBody>
      </p:sp>
    </p:spTree>
    <p:extLst>
      <p:ext uri="{BB962C8B-B14F-4D97-AF65-F5344CB8AC3E}">
        <p14:creationId xmlns:p14="http://schemas.microsoft.com/office/powerpoint/2010/main" val="113097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3FA78-D448-4A14-B44F-E2F7A6938821}"/>
              </a:ext>
            </a:extLst>
          </p:cNvPr>
          <p:cNvSpPr>
            <a:spLocks noGrp="1"/>
          </p:cNvSpPr>
          <p:nvPr>
            <p:ph type="title"/>
          </p:nvPr>
        </p:nvSpPr>
        <p:spPr/>
        <p:txBody>
          <a:bodyPr/>
          <a:lstStyle/>
          <a:p>
            <a:r>
              <a:rPr lang="en-US" dirty="0"/>
              <a:t>Section VII</a:t>
            </a:r>
          </a:p>
        </p:txBody>
      </p:sp>
      <p:sp>
        <p:nvSpPr>
          <p:cNvPr id="3" name="Content Placeholder 2">
            <a:extLst>
              <a:ext uri="{FF2B5EF4-FFF2-40B4-BE49-F238E27FC236}">
                <a16:creationId xmlns:a16="http://schemas.microsoft.com/office/drawing/2014/main" id="{52C8B00D-8596-472D-9949-C5A0E3F519A7}"/>
              </a:ext>
            </a:extLst>
          </p:cNvPr>
          <p:cNvSpPr>
            <a:spLocks noGrp="1"/>
          </p:cNvSpPr>
          <p:nvPr>
            <p:ph idx="1"/>
          </p:nvPr>
        </p:nvSpPr>
        <p:spPr/>
        <p:txBody>
          <a:bodyPr/>
          <a:lstStyle/>
          <a:p>
            <a:pPr marL="0" indent="0">
              <a:buNone/>
            </a:pPr>
            <a:r>
              <a:rPr lang="en-US" sz="2000" dirty="0"/>
              <a:t>Occupational Health</a:t>
            </a:r>
          </a:p>
          <a:p>
            <a:pPr lvl="1">
              <a:buFont typeface="Wingdings" panose="05000000000000000000" pitchFamily="2" charset="2"/>
              <a:buChar char="Ø"/>
            </a:pPr>
            <a:r>
              <a:rPr lang="en-US" sz="1800" b="0" dirty="0"/>
              <a:t>Overhauled to emphasize the need for a risk-based approach to providing occupational health support to laboratories </a:t>
            </a:r>
          </a:p>
          <a:p>
            <a:pPr lvl="2">
              <a:buFont typeface="Wingdings" panose="05000000000000000000" pitchFamily="2" charset="2"/>
              <a:buChar char="Ø"/>
            </a:pPr>
            <a:r>
              <a:rPr lang="en-US" dirty="0"/>
              <a:t>Introduces the use of Risk of Exposure (RoE) and Risk of Disease (RoD) for post-exposure risk assessment</a:t>
            </a:r>
          </a:p>
          <a:p>
            <a:pPr lvl="2">
              <a:buFont typeface="Wingdings" panose="05000000000000000000" pitchFamily="2" charset="2"/>
              <a:buChar char="Ø"/>
            </a:pPr>
            <a:r>
              <a:rPr lang="en-US" dirty="0"/>
              <a:t>Matrix is similar to “Probability” vs “Consequences” table used for biological risk assessment</a:t>
            </a:r>
          </a:p>
          <a:p>
            <a:pPr lvl="2"/>
            <a:endParaRPr lang="en-US" dirty="0"/>
          </a:p>
        </p:txBody>
      </p:sp>
      <p:sp>
        <p:nvSpPr>
          <p:cNvPr id="4" name="Slide Number Placeholder 3">
            <a:extLst>
              <a:ext uri="{FF2B5EF4-FFF2-40B4-BE49-F238E27FC236}">
                <a16:creationId xmlns:a16="http://schemas.microsoft.com/office/drawing/2014/main" id="{097A345F-C150-4EE8-A5B6-73188E3C9D7A}"/>
              </a:ext>
            </a:extLst>
          </p:cNvPr>
          <p:cNvSpPr>
            <a:spLocks noGrp="1"/>
          </p:cNvSpPr>
          <p:nvPr>
            <p:ph type="sldNum" sz="quarter" idx="4"/>
          </p:nvPr>
        </p:nvSpPr>
        <p:spPr/>
        <p:txBody>
          <a:bodyPr/>
          <a:lstStyle/>
          <a:p>
            <a:fld id="{31AB89BE-9688-C444-B1BE-0DB34C102AFE}" type="slidenum">
              <a:rPr lang="en-US" smtClean="0"/>
              <a:pPr/>
              <a:t>12</a:t>
            </a:fld>
            <a:endParaRPr lang="en-US" dirty="0"/>
          </a:p>
        </p:txBody>
      </p:sp>
    </p:spTree>
    <p:extLst>
      <p:ext uri="{BB962C8B-B14F-4D97-AF65-F5344CB8AC3E}">
        <p14:creationId xmlns:p14="http://schemas.microsoft.com/office/powerpoint/2010/main" val="3687123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VIII		</a:t>
            </a:r>
          </a:p>
        </p:txBody>
      </p:sp>
      <p:sp>
        <p:nvSpPr>
          <p:cNvPr id="4" name="Slide Number Placeholder 3"/>
          <p:cNvSpPr>
            <a:spLocks noGrp="1"/>
          </p:cNvSpPr>
          <p:nvPr>
            <p:ph type="sldNum" sz="quarter" idx="4"/>
          </p:nvPr>
        </p:nvSpPr>
        <p:spPr/>
        <p:txBody>
          <a:bodyPr/>
          <a:lstStyle/>
          <a:p>
            <a:fld id="{31AB89BE-9688-C444-B1BE-0DB34C102AFE}" type="slidenum">
              <a:rPr lang="en-US" smtClean="0"/>
              <a:pPr/>
              <a:t>13</a:t>
            </a:fld>
            <a:endParaRPr lang="en-US" dirty="0"/>
          </a:p>
        </p:txBody>
      </p:sp>
      <p:sp>
        <p:nvSpPr>
          <p:cNvPr id="6" name="Content Placeholder 5"/>
          <p:cNvSpPr>
            <a:spLocks noGrp="1"/>
          </p:cNvSpPr>
          <p:nvPr>
            <p:ph idx="1"/>
          </p:nvPr>
        </p:nvSpPr>
        <p:spPr/>
        <p:txBody>
          <a:bodyPr/>
          <a:lstStyle/>
          <a:p>
            <a:pPr marL="0" indent="0">
              <a:buNone/>
            </a:pPr>
            <a:r>
              <a:rPr lang="en-US" sz="2000" dirty="0"/>
              <a:t>Agent Summary Statements</a:t>
            </a:r>
          </a:p>
          <a:p>
            <a:pPr lvl="1">
              <a:buFont typeface="Wingdings" panose="05000000000000000000" pitchFamily="2" charset="2"/>
              <a:buChar char="Ø"/>
            </a:pPr>
            <a:r>
              <a:rPr lang="en-US" sz="1800" b="0" dirty="0"/>
              <a:t>New overarching introduction notes the applicability of additional resources for agent information</a:t>
            </a:r>
          </a:p>
          <a:p>
            <a:pPr lvl="2">
              <a:buFont typeface="Wingdings" panose="05000000000000000000" pitchFamily="2" charset="2"/>
              <a:buChar char="Ø"/>
            </a:pPr>
            <a:r>
              <a:rPr lang="en-US" dirty="0"/>
              <a:t>Public Health Agency of Canada’s Pathogen Safety Data Sheets;</a:t>
            </a:r>
          </a:p>
          <a:p>
            <a:pPr lvl="2">
              <a:buFont typeface="Wingdings" panose="05000000000000000000" pitchFamily="2" charset="2"/>
              <a:buChar char="Ø"/>
            </a:pPr>
            <a:r>
              <a:rPr lang="en-US" dirty="0"/>
              <a:t>Control of Communicable Diseases Manual;</a:t>
            </a:r>
          </a:p>
          <a:p>
            <a:pPr lvl="2">
              <a:buFont typeface="Wingdings" panose="05000000000000000000" pitchFamily="2" charset="2"/>
              <a:buChar char="Ø"/>
            </a:pPr>
            <a:r>
              <a:rPr lang="en-US" dirty="0"/>
              <a:t>Manual of Clinical Microbiology; and</a:t>
            </a:r>
          </a:p>
          <a:p>
            <a:pPr lvl="2">
              <a:buFont typeface="Wingdings" panose="05000000000000000000" pitchFamily="2" charset="2"/>
              <a:buChar char="Ø"/>
            </a:pPr>
            <a:r>
              <a:rPr lang="en-US" dirty="0"/>
              <a:t>ABSA International’s Risk Group Database</a:t>
            </a:r>
          </a:p>
          <a:p>
            <a:pPr lvl="2">
              <a:buFont typeface="Wingdings" panose="05000000000000000000" pitchFamily="2" charset="2"/>
              <a:buChar char="Ø"/>
            </a:pPr>
            <a:endParaRPr lang="en-US" dirty="0"/>
          </a:p>
          <a:p>
            <a:pPr lvl="1">
              <a:buFont typeface="Wingdings" panose="05000000000000000000" pitchFamily="2" charset="2"/>
              <a:buChar char="Ø"/>
            </a:pPr>
            <a:r>
              <a:rPr lang="en-US" sz="1800" b="0" dirty="0"/>
              <a:t>Agent summaries now note that a CDC import permit is required</a:t>
            </a:r>
          </a:p>
          <a:p>
            <a:pPr marL="0" indent="0">
              <a:buNone/>
            </a:pPr>
            <a:endParaRPr lang="en-US" sz="1800" dirty="0"/>
          </a:p>
          <a:p>
            <a:pPr lvl="1">
              <a:buFont typeface="Wingdings" panose="05000000000000000000" pitchFamily="2" charset="2"/>
              <a:buChar char="Ø"/>
            </a:pPr>
            <a:r>
              <a:rPr lang="en-US" sz="1800" b="0" dirty="0"/>
              <a:t>Subsections were reviewed and updated with current information regarding the agent and mitigation </a:t>
            </a:r>
          </a:p>
        </p:txBody>
      </p:sp>
    </p:spTree>
    <p:extLst>
      <p:ext uri="{BB962C8B-B14F-4D97-AF65-F5344CB8AC3E}">
        <p14:creationId xmlns:p14="http://schemas.microsoft.com/office/powerpoint/2010/main" val="973993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CABE5-19C0-49B7-B4A9-193A1CAA985F}"/>
              </a:ext>
            </a:extLst>
          </p:cNvPr>
          <p:cNvSpPr>
            <a:spLocks noGrp="1"/>
          </p:cNvSpPr>
          <p:nvPr>
            <p:ph type="title"/>
          </p:nvPr>
        </p:nvSpPr>
        <p:spPr/>
        <p:txBody>
          <a:bodyPr/>
          <a:lstStyle/>
          <a:p>
            <a:r>
              <a:rPr lang="en-US" dirty="0"/>
              <a:t>Agent Summaries</a:t>
            </a:r>
          </a:p>
        </p:txBody>
      </p:sp>
      <p:sp>
        <p:nvSpPr>
          <p:cNvPr id="3" name="Content Placeholder 2">
            <a:extLst>
              <a:ext uri="{FF2B5EF4-FFF2-40B4-BE49-F238E27FC236}">
                <a16:creationId xmlns:a16="http://schemas.microsoft.com/office/drawing/2014/main" id="{EDEA9DEC-3C3B-4D7C-8088-341166C6B5FA}"/>
              </a:ext>
            </a:extLst>
          </p:cNvPr>
          <p:cNvSpPr>
            <a:spLocks noGrp="1"/>
          </p:cNvSpPr>
          <p:nvPr>
            <p:ph idx="1"/>
          </p:nvPr>
        </p:nvSpPr>
        <p:spPr/>
        <p:txBody>
          <a:bodyPr/>
          <a:lstStyle/>
          <a:p>
            <a:pPr marL="0" indent="0">
              <a:buNone/>
            </a:pPr>
            <a:r>
              <a:rPr lang="en-US" sz="2000" i="1" dirty="0"/>
              <a:t>Bacteria</a:t>
            </a:r>
          </a:p>
          <a:p>
            <a:pPr lvl="1">
              <a:buFont typeface="Wingdings" panose="05000000000000000000" pitchFamily="2" charset="2"/>
              <a:buChar char="Ø"/>
            </a:pPr>
            <a:r>
              <a:rPr lang="en-US" sz="1800" b="0" i="1" dirty="0"/>
              <a:t>B. cereus</a:t>
            </a:r>
            <a:r>
              <a:rPr lang="en-US" sz="1800" b="0" dirty="0"/>
              <a:t> biovar </a:t>
            </a:r>
            <a:r>
              <a:rPr lang="en-US" sz="1800" b="0" i="1" dirty="0"/>
              <a:t>anthracis </a:t>
            </a:r>
            <a:r>
              <a:rPr lang="en-US" sz="1800" b="0" dirty="0"/>
              <a:t>added</a:t>
            </a:r>
            <a:r>
              <a:rPr lang="en-US" sz="1800" b="0" i="1" dirty="0"/>
              <a:t> </a:t>
            </a:r>
            <a:r>
              <a:rPr lang="en-US" sz="1800" b="0" dirty="0"/>
              <a:t>to </a:t>
            </a:r>
            <a:r>
              <a:rPr lang="en-US" sz="1800" b="0" i="1" dirty="0"/>
              <a:t>B. anthracis </a:t>
            </a:r>
            <a:r>
              <a:rPr lang="en-US" sz="1800" b="0" dirty="0"/>
              <a:t>agent summary</a:t>
            </a:r>
          </a:p>
          <a:p>
            <a:pPr lvl="1">
              <a:buFont typeface="Wingdings" panose="05000000000000000000" pitchFamily="2" charset="2"/>
              <a:buChar char="Ø"/>
            </a:pPr>
            <a:r>
              <a:rPr lang="en-US" sz="1800" b="0" i="1" dirty="0"/>
              <a:t>Clostridium botulinum</a:t>
            </a:r>
            <a:r>
              <a:rPr lang="en-US" sz="1800" b="0" dirty="0"/>
              <a:t>- removed information regarding toxins and refer the reader to Section VIII-G: Toxin Agents</a:t>
            </a:r>
          </a:p>
          <a:p>
            <a:pPr lvl="1">
              <a:buFont typeface="Wingdings" panose="05000000000000000000" pitchFamily="2" charset="2"/>
              <a:buChar char="Ø"/>
            </a:pPr>
            <a:r>
              <a:rPr lang="en-US" sz="1800" b="0" dirty="0"/>
              <a:t>New agent summaries added:</a:t>
            </a:r>
            <a:r>
              <a:rPr lang="en-US" sz="1800" dirty="0"/>
              <a:t> </a:t>
            </a:r>
          </a:p>
          <a:p>
            <a:pPr lvl="2">
              <a:buFont typeface="Wingdings" panose="05000000000000000000" pitchFamily="2" charset="2"/>
              <a:buChar char="Ø"/>
            </a:pPr>
            <a:r>
              <a:rPr lang="en-US" i="1" dirty="0"/>
              <a:t>Clostridioides</a:t>
            </a:r>
            <a:r>
              <a:rPr lang="en-US" dirty="0"/>
              <a:t> (formerly </a:t>
            </a:r>
            <a:r>
              <a:rPr lang="en-US" i="1" dirty="0"/>
              <a:t>Clostridium</a:t>
            </a:r>
            <a:r>
              <a:rPr lang="en-US" dirty="0"/>
              <a:t>) </a:t>
            </a:r>
            <a:r>
              <a:rPr lang="en-US" i="1" dirty="0"/>
              <a:t>difficile</a:t>
            </a:r>
            <a:endParaRPr lang="en-US" dirty="0"/>
          </a:p>
          <a:p>
            <a:pPr lvl="2">
              <a:buFont typeface="Wingdings" panose="05000000000000000000" pitchFamily="2" charset="2"/>
              <a:buChar char="Ø"/>
            </a:pPr>
            <a:r>
              <a:rPr lang="en-US" i="1" dirty="0"/>
              <a:t>Staphylococcus aureus </a:t>
            </a:r>
            <a:r>
              <a:rPr lang="en-US" dirty="0"/>
              <a:t>(Methicillin Resistant, Vancomycin Resistant, or Vancomycin Intermediate)</a:t>
            </a:r>
          </a:p>
          <a:p>
            <a:pPr marL="0" indent="0">
              <a:buNone/>
            </a:pPr>
            <a:r>
              <a:rPr lang="en-US" sz="2000" dirty="0"/>
              <a:t>Fungal</a:t>
            </a:r>
          </a:p>
          <a:p>
            <a:pPr lvl="1">
              <a:buFont typeface="Wingdings" panose="05000000000000000000" pitchFamily="2" charset="2"/>
              <a:buChar char="Ø"/>
            </a:pPr>
            <a:r>
              <a:rPr lang="en-US" sz="1800" b="0" dirty="0"/>
              <a:t>Added </a:t>
            </a:r>
            <a:r>
              <a:rPr lang="en-US" sz="1800" b="0" i="1" dirty="0"/>
              <a:t>Blastomyces gilchristii </a:t>
            </a:r>
            <a:r>
              <a:rPr lang="en-US" sz="1800" b="0" dirty="0"/>
              <a:t>to</a:t>
            </a:r>
            <a:r>
              <a:rPr lang="en-US" sz="1800" b="0" i="1" dirty="0"/>
              <a:t> Blastomyces dermatitidis </a:t>
            </a:r>
            <a:r>
              <a:rPr lang="en-US" sz="1800" b="0" dirty="0"/>
              <a:t>agent summary</a:t>
            </a:r>
          </a:p>
          <a:p>
            <a:pPr lvl="1">
              <a:buFont typeface="Wingdings" panose="05000000000000000000" pitchFamily="2" charset="2"/>
              <a:buChar char="Ø"/>
            </a:pPr>
            <a:r>
              <a:rPr lang="en-US" sz="1800" b="0" dirty="0"/>
              <a:t>Removed </a:t>
            </a:r>
            <a:r>
              <a:rPr lang="en-US" sz="1800" b="0" i="1" dirty="0"/>
              <a:t>Cryptococcus neoformans</a:t>
            </a:r>
            <a:r>
              <a:rPr lang="en-US" sz="1800" b="0" dirty="0"/>
              <a:t> and Dermatophytes agent summaries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78559FD-7170-4CBB-81E4-6F094654CE67}"/>
              </a:ext>
            </a:extLst>
          </p:cNvPr>
          <p:cNvSpPr>
            <a:spLocks noGrp="1"/>
          </p:cNvSpPr>
          <p:nvPr>
            <p:ph type="sldNum" sz="quarter" idx="4"/>
          </p:nvPr>
        </p:nvSpPr>
        <p:spPr/>
        <p:txBody>
          <a:bodyPr/>
          <a:lstStyle/>
          <a:p>
            <a:fld id="{31AB89BE-9688-C444-B1BE-0DB34C102AFE}" type="slidenum">
              <a:rPr lang="en-US" smtClean="0"/>
              <a:pPr/>
              <a:t>14</a:t>
            </a:fld>
            <a:endParaRPr lang="en-US" dirty="0"/>
          </a:p>
        </p:txBody>
      </p:sp>
    </p:spTree>
    <p:extLst>
      <p:ext uri="{BB962C8B-B14F-4D97-AF65-F5344CB8AC3E}">
        <p14:creationId xmlns:p14="http://schemas.microsoft.com/office/powerpoint/2010/main" val="205896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529CE-3AA8-4785-A529-28FDB55D1BF9}"/>
              </a:ext>
            </a:extLst>
          </p:cNvPr>
          <p:cNvSpPr>
            <a:spLocks noGrp="1"/>
          </p:cNvSpPr>
          <p:nvPr>
            <p:ph type="title"/>
          </p:nvPr>
        </p:nvSpPr>
        <p:spPr/>
        <p:txBody>
          <a:bodyPr/>
          <a:lstStyle/>
          <a:p>
            <a:r>
              <a:rPr lang="en-US" dirty="0"/>
              <a:t>Agent Summaries (Continued)</a:t>
            </a:r>
          </a:p>
        </p:txBody>
      </p:sp>
      <p:sp>
        <p:nvSpPr>
          <p:cNvPr id="3" name="Content Placeholder 2">
            <a:extLst>
              <a:ext uri="{FF2B5EF4-FFF2-40B4-BE49-F238E27FC236}">
                <a16:creationId xmlns:a16="http://schemas.microsoft.com/office/drawing/2014/main" id="{54602DA2-4820-43F4-8A00-34426C49A983}"/>
              </a:ext>
            </a:extLst>
          </p:cNvPr>
          <p:cNvSpPr>
            <a:spLocks noGrp="1"/>
          </p:cNvSpPr>
          <p:nvPr>
            <p:ph idx="1"/>
          </p:nvPr>
        </p:nvSpPr>
        <p:spPr/>
        <p:txBody>
          <a:bodyPr/>
          <a:lstStyle/>
          <a:p>
            <a:pPr marL="0" indent="0">
              <a:buNone/>
            </a:pPr>
            <a:r>
              <a:rPr lang="en-US" sz="2000" i="1" dirty="0"/>
              <a:t>Virus</a:t>
            </a:r>
          </a:p>
          <a:p>
            <a:pPr lvl="1">
              <a:buFont typeface="Wingdings" panose="05000000000000000000" pitchFamily="2" charset="2"/>
              <a:buChar char="Ø"/>
            </a:pPr>
            <a:r>
              <a:rPr lang="en-US" sz="1800" b="0" i="1" dirty="0"/>
              <a:t>Herpesvirus simiae</a:t>
            </a:r>
            <a:r>
              <a:rPr lang="en-US" sz="1800" b="0" dirty="0"/>
              <a:t> renamed </a:t>
            </a:r>
            <a:r>
              <a:rPr lang="en-US" sz="1800" b="0" i="1" dirty="0"/>
              <a:t>Macacine alphaherpesvirus 1</a:t>
            </a:r>
            <a:endParaRPr lang="en-US" sz="1800" b="0" dirty="0"/>
          </a:p>
          <a:p>
            <a:pPr lvl="1">
              <a:buFont typeface="Wingdings" panose="05000000000000000000" pitchFamily="2" charset="2"/>
              <a:buChar char="Ø"/>
            </a:pPr>
            <a:r>
              <a:rPr lang="en-US" sz="1800" b="0" dirty="0"/>
              <a:t>Significant revision of Influenza agent summary, including information regarding A(H1N1)pdm09</a:t>
            </a:r>
          </a:p>
          <a:p>
            <a:pPr lvl="1">
              <a:buFont typeface="Wingdings" panose="05000000000000000000" pitchFamily="2" charset="2"/>
              <a:buChar char="Ø"/>
            </a:pPr>
            <a:r>
              <a:rPr lang="en-US" sz="1800" b="0" dirty="0"/>
              <a:t>Poliovirus updated to reflect GAPIII requirements</a:t>
            </a:r>
          </a:p>
          <a:p>
            <a:pPr lvl="1">
              <a:buFont typeface="Wingdings" panose="05000000000000000000" pitchFamily="2" charset="2"/>
              <a:buChar char="Ø"/>
            </a:pPr>
            <a:r>
              <a:rPr lang="en-US" sz="1800" b="0" dirty="0"/>
              <a:t>Poxvirus agent summary revised to note that requests to lower containment for recombinant poxviruses (e.g., TROVAC, ALVAC) must be obtained from the NIH Office of Science Policy</a:t>
            </a:r>
          </a:p>
          <a:p>
            <a:pPr lvl="1">
              <a:buFont typeface="Wingdings" panose="05000000000000000000" pitchFamily="2" charset="2"/>
              <a:buChar char="Ø"/>
            </a:pPr>
            <a:r>
              <a:rPr lang="en-US" sz="1800" b="0" dirty="0"/>
              <a:t>Rabies Virus and related lyssaviruses agent summary now has a table for recommended containment levels for a number of lyssaviruses</a:t>
            </a:r>
          </a:p>
          <a:p>
            <a:pPr lvl="1">
              <a:buFont typeface="Wingdings" panose="05000000000000000000" pitchFamily="2" charset="2"/>
              <a:buChar char="Ø"/>
            </a:pPr>
            <a:r>
              <a:rPr lang="en-US" sz="1800" b="0" dirty="0"/>
              <a:t>SARS-CoV agent summary now has information regarding MERS</a:t>
            </a:r>
          </a:p>
        </p:txBody>
      </p:sp>
      <p:sp>
        <p:nvSpPr>
          <p:cNvPr id="4" name="Slide Number Placeholder 3">
            <a:extLst>
              <a:ext uri="{FF2B5EF4-FFF2-40B4-BE49-F238E27FC236}">
                <a16:creationId xmlns:a16="http://schemas.microsoft.com/office/drawing/2014/main" id="{F400EDE0-F778-49C9-9455-AE157615AD0D}"/>
              </a:ext>
            </a:extLst>
          </p:cNvPr>
          <p:cNvSpPr>
            <a:spLocks noGrp="1"/>
          </p:cNvSpPr>
          <p:nvPr>
            <p:ph type="sldNum" sz="quarter" idx="4"/>
          </p:nvPr>
        </p:nvSpPr>
        <p:spPr/>
        <p:txBody>
          <a:bodyPr/>
          <a:lstStyle/>
          <a:p>
            <a:fld id="{31AB89BE-9688-C444-B1BE-0DB34C102AFE}" type="slidenum">
              <a:rPr lang="en-US" smtClean="0"/>
              <a:pPr/>
              <a:t>15</a:t>
            </a:fld>
            <a:endParaRPr lang="en-US" dirty="0"/>
          </a:p>
        </p:txBody>
      </p:sp>
    </p:spTree>
    <p:extLst>
      <p:ext uri="{BB962C8B-B14F-4D97-AF65-F5344CB8AC3E}">
        <p14:creationId xmlns:p14="http://schemas.microsoft.com/office/powerpoint/2010/main" val="2607531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D1E00-F28D-44D0-BF46-787F1DC6748B}"/>
              </a:ext>
            </a:extLst>
          </p:cNvPr>
          <p:cNvSpPr>
            <a:spLocks noGrp="1"/>
          </p:cNvSpPr>
          <p:nvPr>
            <p:ph type="title"/>
          </p:nvPr>
        </p:nvSpPr>
        <p:spPr/>
        <p:txBody>
          <a:bodyPr/>
          <a:lstStyle/>
          <a:p>
            <a:r>
              <a:rPr lang="en-US" dirty="0"/>
              <a:t>Agent Summaries (Continued)	</a:t>
            </a:r>
          </a:p>
        </p:txBody>
      </p:sp>
      <p:sp>
        <p:nvSpPr>
          <p:cNvPr id="3" name="Content Placeholder 2">
            <a:extLst>
              <a:ext uri="{FF2B5EF4-FFF2-40B4-BE49-F238E27FC236}">
                <a16:creationId xmlns:a16="http://schemas.microsoft.com/office/drawing/2014/main" id="{EF465A1B-5711-4B18-823E-D8FF3FE54772}"/>
              </a:ext>
            </a:extLst>
          </p:cNvPr>
          <p:cNvSpPr>
            <a:spLocks noGrp="1"/>
          </p:cNvSpPr>
          <p:nvPr>
            <p:ph idx="1"/>
          </p:nvPr>
        </p:nvSpPr>
        <p:spPr/>
        <p:txBody>
          <a:bodyPr/>
          <a:lstStyle/>
          <a:p>
            <a:pPr marL="0" indent="0">
              <a:buNone/>
            </a:pPr>
            <a:r>
              <a:rPr lang="en-US" sz="2000" dirty="0"/>
              <a:t>Arbovirus</a:t>
            </a:r>
          </a:p>
          <a:p>
            <a:pPr lvl="1">
              <a:buFont typeface="Wingdings" panose="05000000000000000000" pitchFamily="2" charset="2"/>
              <a:buChar char="Ø"/>
            </a:pPr>
            <a:r>
              <a:rPr lang="en-US" sz="1800" b="0" dirty="0"/>
              <a:t>Elimination of HEPA filtration for any viruses used at BSL-2</a:t>
            </a:r>
          </a:p>
          <a:p>
            <a:pPr lvl="1">
              <a:buFont typeface="Wingdings" panose="05000000000000000000" pitchFamily="2" charset="2"/>
              <a:buChar char="Ø"/>
            </a:pPr>
            <a:r>
              <a:rPr lang="en-US" sz="1800" b="0" dirty="0"/>
              <a:t>Table generated for viruses to be handled at BSL-3 containment and with HEPA filtration of exhaust</a:t>
            </a:r>
          </a:p>
          <a:p>
            <a:pPr lvl="1">
              <a:buFont typeface="Wingdings" panose="05000000000000000000" pitchFamily="2" charset="2"/>
              <a:buChar char="Ø"/>
            </a:pPr>
            <a:r>
              <a:rPr lang="en-US" sz="1800" b="0" dirty="0"/>
              <a:t>Reduction in recommended containment for West Nile and St. Louis encephalitis viruses to BSL-2</a:t>
            </a:r>
          </a:p>
          <a:p>
            <a:pPr lvl="1">
              <a:buFont typeface="Wingdings" panose="05000000000000000000" pitchFamily="2" charset="2"/>
              <a:buChar char="Ø"/>
            </a:pPr>
            <a:r>
              <a:rPr lang="en-US" sz="1800" b="0" dirty="0"/>
              <a:t>Central European tick-borne encephalitis viruses (TBEV-CE subtype) now recommend BSL-3 containment, provided all at-risk personnel are immunized</a:t>
            </a:r>
          </a:p>
          <a:p>
            <a:pPr lvl="1">
              <a:buFont typeface="Wingdings" panose="05000000000000000000" pitchFamily="2" charset="2"/>
              <a:buChar char="Ø"/>
            </a:pPr>
            <a:r>
              <a:rPr lang="en-US" sz="1800" b="0" dirty="0"/>
              <a:t>Arbovirus list rearranged and simplified. Family and genus provided; requirement for HEPA filtration moved to new table</a:t>
            </a:r>
          </a:p>
          <a:p>
            <a:pPr lvl="1">
              <a:buFont typeface="Wingdings" panose="05000000000000000000" pitchFamily="2" charset="2"/>
              <a:buChar char="Ø"/>
            </a:pPr>
            <a:r>
              <a:rPr lang="en-US" sz="1800" b="0" dirty="0"/>
              <a:t>Arthropod-only arbovirus table added</a:t>
            </a:r>
          </a:p>
        </p:txBody>
      </p:sp>
      <p:sp>
        <p:nvSpPr>
          <p:cNvPr id="4" name="Slide Number Placeholder 3">
            <a:extLst>
              <a:ext uri="{FF2B5EF4-FFF2-40B4-BE49-F238E27FC236}">
                <a16:creationId xmlns:a16="http://schemas.microsoft.com/office/drawing/2014/main" id="{387020A8-9827-47A0-8F05-46102A5D345E}"/>
              </a:ext>
            </a:extLst>
          </p:cNvPr>
          <p:cNvSpPr>
            <a:spLocks noGrp="1"/>
          </p:cNvSpPr>
          <p:nvPr>
            <p:ph type="sldNum" sz="quarter" idx="4"/>
          </p:nvPr>
        </p:nvSpPr>
        <p:spPr/>
        <p:txBody>
          <a:bodyPr/>
          <a:lstStyle/>
          <a:p>
            <a:fld id="{31AB89BE-9688-C444-B1BE-0DB34C102AFE}" type="slidenum">
              <a:rPr lang="en-US" smtClean="0"/>
              <a:pPr/>
              <a:t>16</a:t>
            </a:fld>
            <a:endParaRPr lang="en-US" dirty="0"/>
          </a:p>
        </p:txBody>
      </p:sp>
    </p:spTree>
    <p:extLst>
      <p:ext uri="{BB962C8B-B14F-4D97-AF65-F5344CB8AC3E}">
        <p14:creationId xmlns:p14="http://schemas.microsoft.com/office/powerpoint/2010/main" val="3970265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B69EC-7255-4695-90D0-3BD7273DAF2A}"/>
              </a:ext>
            </a:extLst>
          </p:cNvPr>
          <p:cNvSpPr>
            <a:spLocks noGrp="1"/>
          </p:cNvSpPr>
          <p:nvPr>
            <p:ph type="title"/>
          </p:nvPr>
        </p:nvSpPr>
        <p:spPr/>
        <p:txBody>
          <a:bodyPr/>
          <a:lstStyle/>
          <a:p>
            <a:r>
              <a:rPr lang="en-US" dirty="0"/>
              <a:t>Appendix A</a:t>
            </a:r>
          </a:p>
        </p:txBody>
      </p:sp>
      <p:sp>
        <p:nvSpPr>
          <p:cNvPr id="3" name="Content Placeholder 2">
            <a:extLst>
              <a:ext uri="{FF2B5EF4-FFF2-40B4-BE49-F238E27FC236}">
                <a16:creationId xmlns:a16="http://schemas.microsoft.com/office/drawing/2014/main" id="{C9D21D02-B1B8-47CB-A652-F38BDF463391}"/>
              </a:ext>
            </a:extLst>
          </p:cNvPr>
          <p:cNvSpPr>
            <a:spLocks noGrp="1"/>
          </p:cNvSpPr>
          <p:nvPr>
            <p:ph idx="1"/>
          </p:nvPr>
        </p:nvSpPr>
        <p:spPr/>
        <p:txBody>
          <a:bodyPr/>
          <a:lstStyle/>
          <a:p>
            <a:pPr marL="0" indent="0">
              <a:buNone/>
            </a:pPr>
            <a:r>
              <a:rPr lang="en-US" sz="2000" dirty="0"/>
              <a:t>Primary Containment</a:t>
            </a:r>
          </a:p>
          <a:p>
            <a:pPr lvl="1">
              <a:buFont typeface="Wingdings" panose="05000000000000000000" pitchFamily="2" charset="2"/>
              <a:buChar char="Ø"/>
            </a:pPr>
            <a:r>
              <a:rPr lang="en-US" sz="1800" dirty="0"/>
              <a:t>Harmonized with NSF/ANSI 49-2018 Standard where possible, particularly with definition of HEPA and ULPA filtration and exhaust alarm requirement for canopy-connected Class II Type A cabinets</a:t>
            </a:r>
          </a:p>
          <a:p>
            <a:pPr lvl="1">
              <a:buFont typeface="Wingdings" panose="05000000000000000000" pitchFamily="2" charset="2"/>
              <a:buChar char="Ø"/>
            </a:pPr>
            <a:r>
              <a:rPr lang="en-US" sz="1800" dirty="0"/>
              <a:t>Updated terminology to reflect current use (e.g., canopy)</a:t>
            </a:r>
          </a:p>
          <a:p>
            <a:pPr lvl="1">
              <a:buFont typeface="Wingdings" panose="05000000000000000000" pitchFamily="2" charset="2"/>
              <a:buChar char="Ø"/>
            </a:pPr>
            <a:r>
              <a:rPr lang="en-US" sz="1800" dirty="0"/>
              <a:t>Updated to include information on C cabinets</a:t>
            </a:r>
          </a:p>
          <a:p>
            <a:pPr lvl="1">
              <a:buFont typeface="Wingdings" panose="05000000000000000000" pitchFamily="2" charset="2"/>
              <a:buChar char="Ø"/>
            </a:pPr>
            <a:r>
              <a:rPr lang="en-US" sz="1800" dirty="0"/>
              <a:t>Recommendations provided for institutions which choose to allow ultraviolet lights (UV) in BSCs</a:t>
            </a:r>
          </a:p>
          <a:p>
            <a:endParaRPr lang="en-US" dirty="0"/>
          </a:p>
        </p:txBody>
      </p:sp>
      <p:sp>
        <p:nvSpPr>
          <p:cNvPr id="4" name="Slide Number Placeholder 3">
            <a:extLst>
              <a:ext uri="{FF2B5EF4-FFF2-40B4-BE49-F238E27FC236}">
                <a16:creationId xmlns:a16="http://schemas.microsoft.com/office/drawing/2014/main" id="{4948C508-C2ED-41C4-8191-9C053E33324A}"/>
              </a:ext>
            </a:extLst>
          </p:cNvPr>
          <p:cNvSpPr>
            <a:spLocks noGrp="1"/>
          </p:cNvSpPr>
          <p:nvPr>
            <p:ph type="sldNum" sz="quarter" idx="4"/>
          </p:nvPr>
        </p:nvSpPr>
        <p:spPr/>
        <p:txBody>
          <a:bodyPr/>
          <a:lstStyle/>
          <a:p>
            <a:fld id="{31AB89BE-9688-C444-B1BE-0DB34C102AFE}" type="slidenum">
              <a:rPr lang="en-US" smtClean="0"/>
              <a:pPr/>
              <a:t>17</a:t>
            </a:fld>
            <a:endParaRPr lang="en-US" dirty="0"/>
          </a:p>
        </p:txBody>
      </p:sp>
    </p:spTree>
    <p:extLst>
      <p:ext uri="{BB962C8B-B14F-4D97-AF65-F5344CB8AC3E}">
        <p14:creationId xmlns:p14="http://schemas.microsoft.com/office/powerpoint/2010/main" val="3030556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C3CC-1666-403E-8EB0-E3B0D21B0AA9}"/>
              </a:ext>
            </a:extLst>
          </p:cNvPr>
          <p:cNvSpPr>
            <a:spLocks noGrp="1"/>
          </p:cNvSpPr>
          <p:nvPr>
            <p:ph type="title"/>
          </p:nvPr>
        </p:nvSpPr>
        <p:spPr/>
        <p:txBody>
          <a:bodyPr/>
          <a:lstStyle/>
          <a:p>
            <a:r>
              <a:rPr lang="en-US" dirty="0"/>
              <a:t>Appendices B &amp; C</a:t>
            </a:r>
          </a:p>
        </p:txBody>
      </p:sp>
      <p:sp>
        <p:nvSpPr>
          <p:cNvPr id="3" name="Content Placeholder 2">
            <a:extLst>
              <a:ext uri="{FF2B5EF4-FFF2-40B4-BE49-F238E27FC236}">
                <a16:creationId xmlns:a16="http://schemas.microsoft.com/office/drawing/2014/main" id="{8E2BB533-6CE9-4553-8083-0DC99ADED65B}"/>
              </a:ext>
            </a:extLst>
          </p:cNvPr>
          <p:cNvSpPr>
            <a:spLocks noGrp="1"/>
          </p:cNvSpPr>
          <p:nvPr>
            <p:ph idx="1"/>
          </p:nvPr>
        </p:nvSpPr>
        <p:spPr/>
        <p:txBody>
          <a:bodyPr/>
          <a:lstStyle/>
          <a:p>
            <a:pPr marL="0" indent="0">
              <a:buNone/>
            </a:pPr>
            <a:r>
              <a:rPr lang="en-US" sz="2000" dirty="0"/>
              <a:t>Decontamination &amp; Disinfection</a:t>
            </a:r>
          </a:p>
          <a:p>
            <a:pPr lvl="1">
              <a:buFont typeface="Wingdings" panose="05000000000000000000" pitchFamily="2" charset="2"/>
              <a:buChar char="Ø"/>
            </a:pPr>
            <a:r>
              <a:rPr lang="en-US" sz="1800" dirty="0"/>
              <a:t>Updated to identify U.S. regulations surrounding disinfectants (FIFRA, etc.). Revised table of selected chemical disinfectants to clarify relationship between concentration and activity level</a:t>
            </a:r>
          </a:p>
          <a:p>
            <a:pPr marL="0" indent="0">
              <a:buNone/>
            </a:pPr>
            <a:r>
              <a:rPr lang="en-US" sz="2000" dirty="0"/>
              <a:t>Transportation</a:t>
            </a:r>
          </a:p>
          <a:p>
            <a:pPr lvl="1">
              <a:buFont typeface="Wingdings" panose="05000000000000000000" pitchFamily="2" charset="2"/>
              <a:buChar char="Ø"/>
            </a:pPr>
            <a:r>
              <a:rPr lang="en-US" sz="1800" dirty="0"/>
              <a:t>Updated to reflect changes in contacts at regulatory agencies and international and U.S. regulations</a:t>
            </a:r>
          </a:p>
          <a:p>
            <a:pPr marL="914400" lvl="2" indent="0">
              <a:buNone/>
            </a:pPr>
            <a:r>
              <a:rPr lang="en-US" dirty="0"/>
              <a:t>*Have been made aware that DOT will now require “hands on”     training for certification</a:t>
            </a:r>
          </a:p>
          <a:p>
            <a:pPr lvl="1"/>
            <a:endParaRPr lang="en-US" dirty="0"/>
          </a:p>
          <a:p>
            <a:endParaRPr lang="en-US" dirty="0"/>
          </a:p>
        </p:txBody>
      </p:sp>
      <p:sp>
        <p:nvSpPr>
          <p:cNvPr id="4" name="Slide Number Placeholder 3">
            <a:extLst>
              <a:ext uri="{FF2B5EF4-FFF2-40B4-BE49-F238E27FC236}">
                <a16:creationId xmlns:a16="http://schemas.microsoft.com/office/drawing/2014/main" id="{6E09743F-2D5B-4ABE-A087-55F2F80D7812}"/>
              </a:ext>
            </a:extLst>
          </p:cNvPr>
          <p:cNvSpPr>
            <a:spLocks noGrp="1"/>
          </p:cNvSpPr>
          <p:nvPr>
            <p:ph type="sldNum" sz="quarter" idx="4"/>
          </p:nvPr>
        </p:nvSpPr>
        <p:spPr/>
        <p:txBody>
          <a:bodyPr/>
          <a:lstStyle/>
          <a:p>
            <a:fld id="{31AB89BE-9688-C444-B1BE-0DB34C102AFE}" type="slidenum">
              <a:rPr lang="en-US" smtClean="0"/>
              <a:pPr/>
              <a:t>18</a:t>
            </a:fld>
            <a:endParaRPr lang="en-US" dirty="0"/>
          </a:p>
        </p:txBody>
      </p:sp>
    </p:spTree>
    <p:extLst>
      <p:ext uri="{BB962C8B-B14F-4D97-AF65-F5344CB8AC3E}">
        <p14:creationId xmlns:p14="http://schemas.microsoft.com/office/powerpoint/2010/main" val="500790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A0BDC-1432-424F-B8FA-92BEFB417AA7}"/>
              </a:ext>
            </a:extLst>
          </p:cNvPr>
          <p:cNvSpPr>
            <a:spLocks noGrp="1"/>
          </p:cNvSpPr>
          <p:nvPr>
            <p:ph type="title"/>
          </p:nvPr>
        </p:nvSpPr>
        <p:spPr/>
        <p:txBody>
          <a:bodyPr/>
          <a:lstStyle/>
          <a:p>
            <a:r>
              <a:rPr lang="en-US" dirty="0"/>
              <a:t>Appendix D</a:t>
            </a:r>
          </a:p>
        </p:txBody>
      </p:sp>
      <p:sp>
        <p:nvSpPr>
          <p:cNvPr id="3" name="Content Placeholder 2">
            <a:extLst>
              <a:ext uri="{FF2B5EF4-FFF2-40B4-BE49-F238E27FC236}">
                <a16:creationId xmlns:a16="http://schemas.microsoft.com/office/drawing/2014/main" id="{B21D9380-0EA4-4887-B89B-8840DD948879}"/>
              </a:ext>
            </a:extLst>
          </p:cNvPr>
          <p:cNvSpPr>
            <a:spLocks noGrp="1"/>
          </p:cNvSpPr>
          <p:nvPr>
            <p:ph idx="1"/>
          </p:nvPr>
        </p:nvSpPr>
        <p:spPr/>
        <p:txBody>
          <a:bodyPr/>
          <a:lstStyle/>
          <a:p>
            <a:pPr marL="0" indent="0">
              <a:buNone/>
            </a:pPr>
            <a:r>
              <a:rPr lang="en-US" sz="2000" dirty="0"/>
              <a:t>Agricultural Animals and Animals that are Loose-Housed or in Open Penning</a:t>
            </a:r>
          </a:p>
          <a:p>
            <a:pPr lvl="1">
              <a:buFont typeface="Wingdings" panose="05000000000000000000" pitchFamily="2" charset="2"/>
              <a:buChar char="Ø"/>
            </a:pPr>
            <a:r>
              <a:rPr lang="en-US" sz="1800" dirty="0"/>
              <a:t>Significant changes  </a:t>
            </a:r>
          </a:p>
          <a:p>
            <a:pPr lvl="1">
              <a:buFont typeface="Wingdings" panose="05000000000000000000" pitchFamily="2" charset="2"/>
              <a:buChar char="Ø"/>
            </a:pPr>
            <a:r>
              <a:rPr lang="en-US" sz="1800" dirty="0"/>
              <a:t>Now “ABSL-XAg” and includes 2Ag and 4Ag</a:t>
            </a:r>
          </a:p>
          <a:p>
            <a:pPr lvl="1">
              <a:buFont typeface="Wingdings" panose="05000000000000000000" pitchFamily="2" charset="2"/>
              <a:buChar char="Ø"/>
            </a:pPr>
            <a:r>
              <a:rPr lang="en-US" sz="1800" dirty="0"/>
              <a:t>Defined when “Ag” is used- for loose-housed or open-penned animals</a:t>
            </a:r>
          </a:p>
          <a:p>
            <a:pPr lvl="1">
              <a:buFont typeface="Wingdings" panose="05000000000000000000" pitchFamily="2" charset="2"/>
              <a:buChar char="Ø"/>
            </a:pPr>
            <a:r>
              <a:rPr lang="en-US" sz="1800" dirty="0"/>
              <a:t>USDA intends to develop ABC between release of BMBL6 and BMBL7- will serve as agricultural complement to BMBL</a:t>
            </a:r>
          </a:p>
          <a:p>
            <a:endParaRPr lang="en-US" dirty="0"/>
          </a:p>
        </p:txBody>
      </p:sp>
      <p:sp>
        <p:nvSpPr>
          <p:cNvPr id="4" name="Slide Number Placeholder 3">
            <a:extLst>
              <a:ext uri="{FF2B5EF4-FFF2-40B4-BE49-F238E27FC236}">
                <a16:creationId xmlns:a16="http://schemas.microsoft.com/office/drawing/2014/main" id="{C7DA14BD-3456-44B2-A77B-54857681BBD6}"/>
              </a:ext>
            </a:extLst>
          </p:cNvPr>
          <p:cNvSpPr>
            <a:spLocks noGrp="1"/>
          </p:cNvSpPr>
          <p:nvPr>
            <p:ph type="sldNum" sz="quarter" idx="4"/>
          </p:nvPr>
        </p:nvSpPr>
        <p:spPr/>
        <p:txBody>
          <a:bodyPr/>
          <a:lstStyle/>
          <a:p>
            <a:fld id="{31AB89BE-9688-C444-B1BE-0DB34C102AFE}" type="slidenum">
              <a:rPr lang="en-US" smtClean="0"/>
              <a:pPr/>
              <a:t>19</a:t>
            </a:fld>
            <a:endParaRPr lang="en-US" dirty="0"/>
          </a:p>
        </p:txBody>
      </p:sp>
    </p:spTree>
    <p:extLst>
      <p:ext uri="{BB962C8B-B14F-4D97-AF65-F5344CB8AC3E}">
        <p14:creationId xmlns:p14="http://schemas.microsoft.com/office/powerpoint/2010/main" val="3513040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D3514-4059-4FD8-8654-CC098AC5DF91}"/>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D7EE9786-7883-43E6-A9AE-D23DE6E5E5D0}"/>
              </a:ext>
            </a:extLst>
          </p:cNvPr>
          <p:cNvSpPr>
            <a:spLocks noGrp="1"/>
          </p:cNvSpPr>
          <p:nvPr>
            <p:ph idx="1"/>
          </p:nvPr>
        </p:nvSpPr>
        <p:spPr/>
        <p:txBody>
          <a:bodyPr/>
          <a:lstStyle/>
          <a:p>
            <a:pPr>
              <a:buFont typeface="Wingdings" panose="05000000000000000000" pitchFamily="2" charset="2"/>
              <a:buChar char="Ø"/>
            </a:pPr>
            <a:r>
              <a:rPr lang="en-US" sz="2000" b="0" dirty="0"/>
              <a:t>First published in 1984</a:t>
            </a:r>
          </a:p>
          <a:p>
            <a:pPr>
              <a:buFont typeface="Wingdings" panose="05000000000000000000" pitchFamily="2" charset="2"/>
              <a:buChar char="Ø"/>
            </a:pPr>
            <a:r>
              <a:rPr lang="en-US" sz="2000" b="0" dirty="0"/>
              <a:t>Last revision was completed in 2009</a:t>
            </a:r>
          </a:p>
          <a:p>
            <a:pPr>
              <a:buFont typeface="Wingdings" panose="05000000000000000000" pitchFamily="2" charset="2"/>
              <a:buChar char="Ø"/>
            </a:pPr>
            <a:r>
              <a:rPr lang="en-US" sz="2000" b="0" dirty="0"/>
              <a:t>Document has been a joint publication between the Centers for Disease Control (CDC) and National Institutes of Health (NIH)</a:t>
            </a:r>
            <a:endParaRPr lang="en-US" sz="2000" dirty="0"/>
          </a:p>
          <a:p>
            <a:pPr>
              <a:buFont typeface="Wingdings" panose="05000000000000000000" pitchFamily="2" charset="2"/>
              <a:buChar char="Ø"/>
            </a:pPr>
            <a:r>
              <a:rPr lang="en-US" sz="2000" b="0" dirty="0"/>
              <a:t>Each subsequent revision as built upon the advances in biomedical sciences as well as building and engineering principles</a:t>
            </a:r>
          </a:p>
          <a:p>
            <a:pPr>
              <a:buFont typeface="Wingdings" panose="05000000000000000000" pitchFamily="2" charset="2"/>
              <a:buChar char="Ø"/>
            </a:pPr>
            <a:r>
              <a:rPr lang="en-US" sz="2000" b="0" dirty="0"/>
              <a:t>Established as performance-based guidelines</a:t>
            </a:r>
          </a:p>
          <a:p>
            <a:pPr marL="457200" lvl="1" indent="0">
              <a:buNone/>
            </a:pPr>
            <a:r>
              <a:rPr lang="en-US" dirty="0"/>
              <a:t> </a:t>
            </a:r>
          </a:p>
        </p:txBody>
      </p:sp>
      <p:sp>
        <p:nvSpPr>
          <p:cNvPr id="4" name="Slide Number Placeholder 3">
            <a:extLst>
              <a:ext uri="{FF2B5EF4-FFF2-40B4-BE49-F238E27FC236}">
                <a16:creationId xmlns:a16="http://schemas.microsoft.com/office/drawing/2014/main" id="{1838036D-A683-4CB7-AFE1-2E0C79CD9A6F}"/>
              </a:ext>
            </a:extLst>
          </p:cNvPr>
          <p:cNvSpPr>
            <a:spLocks noGrp="1"/>
          </p:cNvSpPr>
          <p:nvPr>
            <p:ph type="sldNum" sz="quarter" idx="4"/>
          </p:nvPr>
        </p:nvSpPr>
        <p:spPr/>
        <p:txBody>
          <a:bodyPr/>
          <a:lstStyle/>
          <a:p>
            <a:fld id="{31AB89BE-9688-C444-B1BE-0DB34C102AFE}" type="slidenum">
              <a:rPr lang="en-US" smtClean="0"/>
              <a:pPr/>
              <a:t>2</a:t>
            </a:fld>
            <a:endParaRPr lang="en-US" dirty="0"/>
          </a:p>
        </p:txBody>
      </p:sp>
    </p:spTree>
    <p:extLst>
      <p:ext uri="{BB962C8B-B14F-4D97-AF65-F5344CB8AC3E}">
        <p14:creationId xmlns:p14="http://schemas.microsoft.com/office/powerpoint/2010/main" val="170048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246A6-1C51-4E8A-B93A-CCB232A33A16}"/>
              </a:ext>
            </a:extLst>
          </p:cNvPr>
          <p:cNvSpPr>
            <a:spLocks noGrp="1"/>
          </p:cNvSpPr>
          <p:nvPr>
            <p:ph type="title"/>
          </p:nvPr>
        </p:nvSpPr>
        <p:spPr/>
        <p:txBody>
          <a:bodyPr/>
          <a:lstStyle/>
          <a:p>
            <a:r>
              <a:rPr lang="en-US" dirty="0"/>
              <a:t>Appendix D</a:t>
            </a:r>
          </a:p>
        </p:txBody>
      </p:sp>
      <p:sp>
        <p:nvSpPr>
          <p:cNvPr id="3" name="Content Placeholder 2">
            <a:extLst>
              <a:ext uri="{FF2B5EF4-FFF2-40B4-BE49-F238E27FC236}">
                <a16:creationId xmlns:a16="http://schemas.microsoft.com/office/drawing/2014/main" id="{3C2E23AE-7478-4A50-AFF2-E3C5702B0F26}"/>
              </a:ext>
            </a:extLst>
          </p:cNvPr>
          <p:cNvSpPr>
            <a:spLocks noGrp="1"/>
          </p:cNvSpPr>
          <p:nvPr>
            <p:ph idx="1"/>
          </p:nvPr>
        </p:nvSpPr>
        <p:spPr/>
        <p:txBody>
          <a:bodyPr/>
          <a:lstStyle/>
          <a:p>
            <a:pPr lvl="1">
              <a:buFont typeface="Wingdings" panose="05000000000000000000" pitchFamily="2" charset="2"/>
              <a:buChar char="Ø"/>
            </a:pPr>
            <a:r>
              <a:rPr lang="en-US" sz="1800" dirty="0"/>
              <a:t>No agent summaries- tables of agents and recommended containment</a:t>
            </a:r>
          </a:p>
          <a:p>
            <a:pPr lvl="1">
              <a:buFont typeface="Wingdings" panose="05000000000000000000" pitchFamily="2" charset="2"/>
              <a:buChar char="Ø"/>
            </a:pPr>
            <a:r>
              <a:rPr lang="en-US" sz="1800" dirty="0"/>
              <a:t>Tables for Bacteria, and Molds, Nematodes, Trematodes, Cestodes, Protozoa, and Ectoparasites, Viruses, Toxins, and Prions</a:t>
            </a:r>
          </a:p>
          <a:p>
            <a:endParaRPr lang="en-US" dirty="0"/>
          </a:p>
        </p:txBody>
      </p:sp>
      <p:sp>
        <p:nvSpPr>
          <p:cNvPr id="4" name="Slide Number Placeholder 3">
            <a:extLst>
              <a:ext uri="{FF2B5EF4-FFF2-40B4-BE49-F238E27FC236}">
                <a16:creationId xmlns:a16="http://schemas.microsoft.com/office/drawing/2014/main" id="{54569DA7-7E24-4FFC-B2C2-88D5D28FD0D7}"/>
              </a:ext>
            </a:extLst>
          </p:cNvPr>
          <p:cNvSpPr>
            <a:spLocks noGrp="1"/>
          </p:cNvSpPr>
          <p:nvPr>
            <p:ph type="sldNum" sz="quarter" idx="4"/>
          </p:nvPr>
        </p:nvSpPr>
        <p:spPr/>
        <p:txBody>
          <a:bodyPr/>
          <a:lstStyle/>
          <a:p>
            <a:fld id="{31AB89BE-9688-C444-B1BE-0DB34C102AFE}" type="slidenum">
              <a:rPr lang="en-US" smtClean="0"/>
              <a:pPr/>
              <a:t>20</a:t>
            </a:fld>
            <a:endParaRPr lang="en-US" dirty="0"/>
          </a:p>
        </p:txBody>
      </p:sp>
      <p:graphicFrame>
        <p:nvGraphicFramePr>
          <p:cNvPr id="5" name="Content Placeholder 3">
            <a:extLst>
              <a:ext uri="{FF2B5EF4-FFF2-40B4-BE49-F238E27FC236}">
                <a16:creationId xmlns:a16="http://schemas.microsoft.com/office/drawing/2014/main" id="{36967703-1252-4A87-9624-E29D480C9263}"/>
              </a:ext>
            </a:extLst>
          </p:cNvPr>
          <p:cNvGraphicFramePr>
            <a:graphicFrameLocks noChangeAspect="1"/>
          </p:cNvGraphicFramePr>
          <p:nvPr>
            <p:extLst>
              <p:ext uri="{D42A27DB-BD31-4B8C-83A1-F6EECF244321}">
                <p14:modId xmlns:p14="http://schemas.microsoft.com/office/powerpoint/2010/main" val="2563949388"/>
              </p:ext>
            </p:extLst>
          </p:nvPr>
        </p:nvGraphicFramePr>
        <p:xfrm>
          <a:off x="559154" y="2438400"/>
          <a:ext cx="8127646" cy="3199670"/>
        </p:xfrm>
        <a:graphic>
          <a:graphicData uri="http://schemas.openxmlformats.org/presentationml/2006/ole">
            <mc:AlternateContent xmlns:mc="http://schemas.openxmlformats.org/markup-compatibility/2006">
              <mc:Choice xmlns:v="urn:schemas-microsoft-com:vml" Requires="v">
                <p:oleObj spid="_x0000_s1026" name="Worksheet" r:id="rId3" imgW="6224426" imgH="2733580" progId="Excel.Sheet.12">
                  <p:embed/>
                </p:oleObj>
              </mc:Choice>
              <mc:Fallback>
                <p:oleObj name="Worksheet" r:id="rId3" imgW="6224426" imgH="2733580" progId="Excel.Sheet.12">
                  <p:embed/>
                  <p:pic>
                    <p:nvPicPr>
                      <p:cNvPr id="4" name="Content Placeholder 3">
                        <a:extLst>
                          <a:ext uri="{FF2B5EF4-FFF2-40B4-BE49-F238E27FC236}">
                            <a16:creationId xmlns:a16="http://schemas.microsoft.com/office/drawing/2014/main" id="{859CF006-A228-4B76-A935-CF650F54D989}"/>
                          </a:ext>
                        </a:extLst>
                      </p:cNvPr>
                      <p:cNvPicPr/>
                      <p:nvPr/>
                    </p:nvPicPr>
                    <p:blipFill>
                      <a:blip r:embed="rId4"/>
                      <a:stretch>
                        <a:fillRect/>
                      </a:stretch>
                    </p:blipFill>
                    <p:spPr>
                      <a:xfrm>
                        <a:off x="559154" y="2438400"/>
                        <a:ext cx="8127646" cy="3199670"/>
                      </a:xfrm>
                      <a:prstGeom prst="rect">
                        <a:avLst/>
                      </a:prstGeom>
                    </p:spPr>
                  </p:pic>
                </p:oleObj>
              </mc:Fallback>
            </mc:AlternateContent>
          </a:graphicData>
        </a:graphic>
      </p:graphicFrame>
    </p:spTree>
    <p:extLst>
      <p:ext uri="{BB962C8B-B14F-4D97-AF65-F5344CB8AC3E}">
        <p14:creationId xmlns:p14="http://schemas.microsoft.com/office/powerpoint/2010/main" val="2486927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51B8-C407-47CF-94C0-D85F0D6D018C}"/>
              </a:ext>
            </a:extLst>
          </p:cNvPr>
          <p:cNvSpPr>
            <a:spLocks noGrp="1"/>
          </p:cNvSpPr>
          <p:nvPr>
            <p:ph type="title"/>
          </p:nvPr>
        </p:nvSpPr>
        <p:spPr/>
        <p:txBody>
          <a:bodyPr/>
          <a:lstStyle/>
          <a:p>
            <a:r>
              <a:rPr lang="en-US" dirty="0"/>
              <a:t>Appendix E	</a:t>
            </a:r>
          </a:p>
        </p:txBody>
      </p:sp>
      <p:sp>
        <p:nvSpPr>
          <p:cNvPr id="3" name="Content Placeholder 2">
            <a:extLst>
              <a:ext uri="{FF2B5EF4-FFF2-40B4-BE49-F238E27FC236}">
                <a16:creationId xmlns:a16="http://schemas.microsoft.com/office/drawing/2014/main" id="{058CD3DD-3D5F-499F-81F4-B9A720A51934}"/>
              </a:ext>
            </a:extLst>
          </p:cNvPr>
          <p:cNvSpPr>
            <a:spLocks noGrp="1"/>
          </p:cNvSpPr>
          <p:nvPr>
            <p:ph idx="1"/>
          </p:nvPr>
        </p:nvSpPr>
        <p:spPr/>
        <p:txBody>
          <a:bodyPr/>
          <a:lstStyle/>
          <a:p>
            <a:pPr marL="0" indent="0">
              <a:buNone/>
            </a:pPr>
            <a:r>
              <a:rPr lang="en-US" sz="2000" dirty="0"/>
              <a:t>Arthropod Containment</a:t>
            </a:r>
          </a:p>
          <a:p>
            <a:pPr lvl="1">
              <a:buFont typeface="Wingdings" panose="05000000000000000000" pitchFamily="2" charset="2"/>
              <a:buChar char="Ø"/>
            </a:pPr>
            <a:r>
              <a:rPr lang="en-US" sz="1800" dirty="0"/>
              <a:t>The appendix references the revision of the Guidelines and provides a web link to the 2019 version</a:t>
            </a:r>
          </a:p>
          <a:p>
            <a:pPr lvl="1">
              <a:buFont typeface="Wingdings" panose="05000000000000000000" pitchFamily="2" charset="2"/>
              <a:buChar char="Ø"/>
            </a:pPr>
            <a:r>
              <a:rPr lang="en-US" sz="1800" dirty="0"/>
              <a:t>Thanks to the American Committee of Medical Entomology (ACME), a subcommittee of the American Society of Tropical Medicine and Hygiene (ASTMH) for their hard work on the update</a:t>
            </a:r>
          </a:p>
          <a:p>
            <a:pPr lvl="1">
              <a:buFont typeface="Wingdings" panose="05000000000000000000" pitchFamily="2" charset="2"/>
              <a:buChar char="Ø"/>
            </a:pPr>
            <a:r>
              <a:rPr lang="en-US" sz="1800" dirty="0"/>
              <a:t>The update is located at:  </a:t>
            </a:r>
            <a:r>
              <a:rPr lang="en-US" sz="1800" u="sng" dirty="0">
                <a:hlinkClick r:id="rId2"/>
              </a:rPr>
              <a:t>http://doi.org/10.1089/vbz.2018.2431</a:t>
            </a:r>
            <a:r>
              <a:rPr lang="en-US" sz="1800" dirty="0"/>
              <a:t>  </a:t>
            </a:r>
          </a:p>
          <a:p>
            <a:pPr marL="457200" lvl="1" indent="0" defTabSz="374650">
              <a:buNone/>
            </a:pPr>
            <a:r>
              <a:rPr lang="en-US" sz="1800" dirty="0"/>
              <a:t>	(March 2019 edition of </a:t>
            </a:r>
            <a:r>
              <a:rPr lang="en-US" sz="1800" i="1" dirty="0"/>
              <a:t>Vector-Borne Zoonotic Diseases)</a:t>
            </a:r>
            <a:r>
              <a:rPr lang="en-US" sz="1800" dirty="0"/>
              <a:t> </a:t>
            </a:r>
          </a:p>
          <a:p>
            <a:endParaRPr lang="en-US" dirty="0"/>
          </a:p>
        </p:txBody>
      </p:sp>
      <p:sp>
        <p:nvSpPr>
          <p:cNvPr id="4" name="Slide Number Placeholder 3">
            <a:extLst>
              <a:ext uri="{FF2B5EF4-FFF2-40B4-BE49-F238E27FC236}">
                <a16:creationId xmlns:a16="http://schemas.microsoft.com/office/drawing/2014/main" id="{596350D9-28A2-44AF-B884-EF9FA2071350}"/>
              </a:ext>
            </a:extLst>
          </p:cNvPr>
          <p:cNvSpPr>
            <a:spLocks noGrp="1"/>
          </p:cNvSpPr>
          <p:nvPr>
            <p:ph type="sldNum" sz="quarter" idx="4"/>
          </p:nvPr>
        </p:nvSpPr>
        <p:spPr/>
        <p:txBody>
          <a:bodyPr/>
          <a:lstStyle/>
          <a:p>
            <a:fld id="{31AB89BE-9688-C444-B1BE-0DB34C102AFE}" type="slidenum">
              <a:rPr lang="en-US" smtClean="0"/>
              <a:pPr/>
              <a:t>21</a:t>
            </a:fld>
            <a:endParaRPr lang="en-US" dirty="0"/>
          </a:p>
        </p:txBody>
      </p:sp>
    </p:spTree>
    <p:extLst>
      <p:ext uri="{BB962C8B-B14F-4D97-AF65-F5344CB8AC3E}">
        <p14:creationId xmlns:p14="http://schemas.microsoft.com/office/powerpoint/2010/main" val="1914000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CC9D0-4E84-46F6-B00A-133A95CA843B}"/>
              </a:ext>
            </a:extLst>
          </p:cNvPr>
          <p:cNvSpPr>
            <a:spLocks noGrp="1"/>
          </p:cNvSpPr>
          <p:nvPr>
            <p:ph type="title"/>
          </p:nvPr>
        </p:nvSpPr>
        <p:spPr/>
        <p:txBody>
          <a:bodyPr/>
          <a:lstStyle/>
          <a:p>
            <a:r>
              <a:rPr lang="en-US" dirty="0"/>
              <a:t>Appendices F -J</a:t>
            </a:r>
          </a:p>
        </p:txBody>
      </p:sp>
      <p:sp>
        <p:nvSpPr>
          <p:cNvPr id="3" name="Content Placeholder 2">
            <a:extLst>
              <a:ext uri="{FF2B5EF4-FFF2-40B4-BE49-F238E27FC236}">
                <a16:creationId xmlns:a16="http://schemas.microsoft.com/office/drawing/2014/main" id="{9D1F46D8-8CAC-4A23-B9FE-B4DE32DFFEA5}"/>
              </a:ext>
            </a:extLst>
          </p:cNvPr>
          <p:cNvSpPr>
            <a:spLocks noGrp="1"/>
          </p:cNvSpPr>
          <p:nvPr>
            <p:ph idx="1"/>
          </p:nvPr>
        </p:nvSpPr>
        <p:spPr>
          <a:xfrm>
            <a:off x="457200" y="1166018"/>
            <a:ext cx="8229600" cy="4525963"/>
          </a:xfrm>
        </p:spPr>
        <p:txBody>
          <a:bodyPr/>
          <a:lstStyle/>
          <a:p>
            <a:pPr marL="0" indent="0">
              <a:buNone/>
            </a:pPr>
            <a:r>
              <a:rPr lang="en-US" sz="1800" dirty="0"/>
              <a:t>Appendix F- Select Agents and Toxins</a:t>
            </a:r>
          </a:p>
          <a:p>
            <a:pPr lvl="1">
              <a:buFont typeface="Wingdings" panose="05000000000000000000" pitchFamily="2" charset="2"/>
              <a:buChar char="Ø"/>
            </a:pPr>
            <a:r>
              <a:rPr lang="en-US" sz="1800" dirty="0"/>
              <a:t>Updated to clearly identify the key elements of the Select Agent regulations as bullet points</a:t>
            </a:r>
          </a:p>
          <a:p>
            <a:pPr marL="0" indent="0">
              <a:buNone/>
            </a:pPr>
            <a:r>
              <a:rPr lang="en-US" sz="1800" dirty="0"/>
              <a:t>Appendix G- Integrated Pest Management</a:t>
            </a:r>
          </a:p>
          <a:p>
            <a:pPr lvl="1">
              <a:buFont typeface="Wingdings" panose="05000000000000000000" pitchFamily="2" charset="2"/>
              <a:buChar char="Ø"/>
            </a:pPr>
            <a:r>
              <a:rPr lang="en-US" sz="1800" dirty="0"/>
              <a:t>Updated with current information</a:t>
            </a:r>
          </a:p>
          <a:p>
            <a:pPr marL="0" indent="0">
              <a:buNone/>
            </a:pPr>
            <a:r>
              <a:rPr lang="en-US" sz="1800" dirty="0"/>
              <a:t>Appendix H- Working with Human, Non-Human Primate (NHP), and Other Mammalian Cells and Tissues</a:t>
            </a:r>
          </a:p>
          <a:p>
            <a:pPr lvl="1">
              <a:buFont typeface="Wingdings" panose="05000000000000000000" pitchFamily="2" charset="2"/>
              <a:buChar char="Ø"/>
            </a:pPr>
            <a:r>
              <a:rPr lang="en-US" sz="1800" dirty="0"/>
              <a:t>Updated with current information</a:t>
            </a:r>
          </a:p>
          <a:p>
            <a:pPr marL="0" indent="0">
              <a:buNone/>
            </a:pPr>
            <a:r>
              <a:rPr lang="en-US" sz="1800" dirty="0"/>
              <a:t>Appendix I- Guidelines for Work with Toxins of Biological Origin</a:t>
            </a:r>
          </a:p>
          <a:p>
            <a:pPr lvl="1">
              <a:buFont typeface="Wingdings" panose="05000000000000000000" pitchFamily="2" charset="2"/>
              <a:buChar char="Ø"/>
            </a:pPr>
            <a:r>
              <a:rPr lang="en-US" sz="1800" dirty="0"/>
              <a:t>Updated with current information</a:t>
            </a:r>
          </a:p>
          <a:p>
            <a:pPr marL="0" indent="0">
              <a:buNone/>
            </a:pPr>
            <a:r>
              <a:rPr lang="en-US" sz="1800" dirty="0"/>
              <a:t>Appendix J- NIH Oversight of Research Involving Recombinant Biosafety Issues</a:t>
            </a:r>
          </a:p>
          <a:p>
            <a:pPr lvl="1">
              <a:buFont typeface="Wingdings" panose="05000000000000000000" pitchFamily="2" charset="2"/>
              <a:buChar char="Ø"/>
            </a:pPr>
            <a:r>
              <a:rPr lang="en-US" sz="1800" dirty="0"/>
              <a:t>Updated to reflect changes in NIH rDNA guidelines, including the removal of RAC approval for human gene therapy experiments</a:t>
            </a:r>
          </a:p>
          <a:p>
            <a:endParaRPr lang="en-US" dirty="0"/>
          </a:p>
        </p:txBody>
      </p:sp>
      <p:sp>
        <p:nvSpPr>
          <p:cNvPr id="4" name="Slide Number Placeholder 3">
            <a:extLst>
              <a:ext uri="{FF2B5EF4-FFF2-40B4-BE49-F238E27FC236}">
                <a16:creationId xmlns:a16="http://schemas.microsoft.com/office/drawing/2014/main" id="{6962D087-18A8-4917-8A75-9F510A81788E}"/>
              </a:ext>
            </a:extLst>
          </p:cNvPr>
          <p:cNvSpPr>
            <a:spLocks noGrp="1"/>
          </p:cNvSpPr>
          <p:nvPr>
            <p:ph type="sldNum" sz="quarter" idx="4"/>
          </p:nvPr>
        </p:nvSpPr>
        <p:spPr/>
        <p:txBody>
          <a:bodyPr/>
          <a:lstStyle/>
          <a:p>
            <a:fld id="{31AB89BE-9688-C444-B1BE-0DB34C102AFE}" type="slidenum">
              <a:rPr lang="en-US" smtClean="0"/>
              <a:pPr/>
              <a:t>22</a:t>
            </a:fld>
            <a:endParaRPr lang="en-US" dirty="0"/>
          </a:p>
        </p:txBody>
      </p:sp>
    </p:spTree>
    <p:extLst>
      <p:ext uri="{BB962C8B-B14F-4D97-AF65-F5344CB8AC3E}">
        <p14:creationId xmlns:p14="http://schemas.microsoft.com/office/powerpoint/2010/main" val="373186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6EB4-F8D1-4D99-A96D-B6A302FF956A}"/>
              </a:ext>
            </a:extLst>
          </p:cNvPr>
          <p:cNvSpPr>
            <a:spLocks noGrp="1"/>
          </p:cNvSpPr>
          <p:nvPr>
            <p:ph type="title"/>
          </p:nvPr>
        </p:nvSpPr>
        <p:spPr/>
        <p:txBody>
          <a:bodyPr/>
          <a:lstStyle/>
          <a:p>
            <a:r>
              <a:rPr lang="en-US" dirty="0"/>
              <a:t>Appendix K</a:t>
            </a:r>
          </a:p>
        </p:txBody>
      </p:sp>
      <p:sp>
        <p:nvSpPr>
          <p:cNvPr id="3" name="Content Placeholder 2">
            <a:extLst>
              <a:ext uri="{FF2B5EF4-FFF2-40B4-BE49-F238E27FC236}">
                <a16:creationId xmlns:a16="http://schemas.microsoft.com/office/drawing/2014/main" id="{3EFE23C5-6F29-4EC0-8DDB-B3A7443D17B0}"/>
              </a:ext>
            </a:extLst>
          </p:cNvPr>
          <p:cNvSpPr>
            <a:spLocks noGrp="1"/>
          </p:cNvSpPr>
          <p:nvPr>
            <p:ph idx="1"/>
          </p:nvPr>
        </p:nvSpPr>
        <p:spPr/>
        <p:txBody>
          <a:bodyPr/>
          <a:lstStyle/>
          <a:p>
            <a:pPr marL="0" indent="0">
              <a:buNone/>
            </a:pPr>
            <a:r>
              <a:rPr lang="en-US" sz="2000" dirty="0"/>
              <a:t>Inactivation and Verification</a:t>
            </a:r>
          </a:p>
          <a:p>
            <a:pPr lvl="1">
              <a:buFont typeface="Wingdings" panose="05000000000000000000" pitchFamily="2" charset="2"/>
              <a:buChar char="Ø"/>
            </a:pPr>
            <a:r>
              <a:rPr lang="en-US" sz="1800" dirty="0"/>
              <a:t>Written in consultation with the Division of Select Agents and Toxins (DSAT), CDC</a:t>
            </a:r>
          </a:p>
          <a:p>
            <a:pPr lvl="1">
              <a:buFont typeface="Wingdings" panose="05000000000000000000" pitchFamily="2" charset="2"/>
              <a:buChar char="Ø"/>
            </a:pPr>
            <a:r>
              <a:rPr lang="en-US" sz="1800" dirty="0"/>
              <a:t>Provides risk-based guidance on how to validate and verify inactivation procedures (chemical and physical) </a:t>
            </a:r>
          </a:p>
          <a:p>
            <a:pPr lvl="1">
              <a:buFont typeface="Wingdings" panose="05000000000000000000" pitchFamily="2" charset="2"/>
              <a:buChar char="Ø"/>
            </a:pPr>
            <a:r>
              <a:rPr lang="en-US" sz="1800" dirty="0"/>
              <a:t>Conforms to Select Agent guidance for inactivation and verification but goes beyond it for inactivation verification of lower risk organisms </a:t>
            </a:r>
          </a:p>
          <a:p>
            <a:pPr lvl="1">
              <a:buFont typeface="Wingdings" panose="05000000000000000000" pitchFamily="2" charset="2"/>
              <a:buChar char="Ø"/>
            </a:pPr>
            <a:r>
              <a:rPr lang="en-US" sz="1800" dirty="0"/>
              <a:t>Also provides tables listing the advantages and disadvantages of inactivation processes</a:t>
            </a:r>
            <a:endParaRPr lang="en-US" dirty="0"/>
          </a:p>
          <a:p>
            <a:endParaRPr lang="en-US" dirty="0"/>
          </a:p>
        </p:txBody>
      </p:sp>
      <p:sp>
        <p:nvSpPr>
          <p:cNvPr id="4" name="Slide Number Placeholder 3">
            <a:extLst>
              <a:ext uri="{FF2B5EF4-FFF2-40B4-BE49-F238E27FC236}">
                <a16:creationId xmlns:a16="http://schemas.microsoft.com/office/drawing/2014/main" id="{6B961197-01ED-402F-A87E-646B73F038C1}"/>
              </a:ext>
            </a:extLst>
          </p:cNvPr>
          <p:cNvSpPr>
            <a:spLocks noGrp="1"/>
          </p:cNvSpPr>
          <p:nvPr>
            <p:ph type="sldNum" sz="quarter" idx="4"/>
          </p:nvPr>
        </p:nvSpPr>
        <p:spPr/>
        <p:txBody>
          <a:bodyPr/>
          <a:lstStyle/>
          <a:p>
            <a:fld id="{31AB89BE-9688-C444-B1BE-0DB34C102AFE}" type="slidenum">
              <a:rPr lang="en-US" smtClean="0"/>
              <a:pPr/>
              <a:t>23</a:t>
            </a:fld>
            <a:endParaRPr lang="en-US" dirty="0"/>
          </a:p>
        </p:txBody>
      </p:sp>
    </p:spTree>
    <p:extLst>
      <p:ext uri="{BB962C8B-B14F-4D97-AF65-F5344CB8AC3E}">
        <p14:creationId xmlns:p14="http://schemas.microsoft.com/office/powerpoint/2010/main" val="1237449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A16C9-1D85-4A13-A5ED-DB39A191C019}"/>
              </a:ext>
            </a:extLst>
          </p:cNvPr>
          <p:cNvSpPr>
            <a:spLocks noGrp="1"/>
          </p:cNvSpPr>
          <p:nvPr>
            <p:ph type="title"/>
          </p:nvPr>
        </p:nvSpPr>
        <p:spPr/>
        <p:txBody>
          <a:bodyPr/>
          <a:lstStyle/>
          <a:p>
            <a:r>
              <a:rPr lang="en-US" dirty="0"/>
              <a:t>Appendix L</a:t>
            </a:r>
          </a:p>
        </p:txBody>
      </p:sp>
      <p:sp>
        <p:nvSpPr>
          <p:cNvPr id="3" name="Content Placeholder 2">
            <a:extLst>
              <a:ext uri="{FF2B5EF4-FFF2-40B4-BE49-F238E27FC236}">
                <a16:creationId xmlns:a16="http://schemas.microsoft.com/office/drawing/2014/main" id="{6C518CE8-D63A-4FC2-AEA2-B14AC4B3098F}"/>
              </a:ext>
            </a:extLst>
          </p:cNvPr>
          <p:cNvSpPr>
            <a:spLocks noGrp="1"/>
          </p:cNvSpPr>
          <p:nvPr>
            <p:ph idx="1"/>
          </p:nvPr>
        </p:nvSpPr>
        <p:spPr/>
        <p:txBody>
          <a:bodyPr/>
          <a:lstStyle/>
          <a:p>
            <a:pPr marL="0" indent="0">
              <a:buNone/>
            </a:pPr>
            <a:r>
              <a:rPr lang="en-US" sz="2000" dirty="0"/>
              <a:t>Sustainability</a:t>
            </a:r>
          </a:p>
          <a:p>
            <a:pPr lvl="1">
              <a:buFont typeface="Wingdings" panose="05000000000000000000" pitchFamily="2" charset="2"/>
              <a:buChar char="Ø"/>
            </a:pPr>
            <a:r>
              <a:rPr lang="en-US" sz="1800" dirty="0"/>
              <a:t>Created to provide guidance for both existing laboratories and new facilities regarding means to save water and energy and reduce waste</a:t>
            </a:r>
          </a:p>
          <a:p>
            <a:pPr lvl="1">
              <a:buFont typeface="Wingdings" panose="05000000000000000000" pitchFamily="2" charset="2"/>
              <a:buChar char="Ø"/>
            </a:pPr>
            <a:r>
              <a:rPr lang="en-US" sz="1800" dirty="0"/>
              <a:t>Specific examples of methods to reduce energy usage are provided</a:t>
            </a:r>
          </a:p>
          <a:p>
            <a:pPr lvl="1">
              <a:buFont typeface="Wingdings" panose="05000000000000000000" pitchFamily="2" charset="2"/>
              <a:buChar char="Ø"/>
            </a:pPr>
            <a:r>
              <a:rPr lang="en-US" sz="1800" dirty="0"/>
              <a:t>International freezer challenge- </a:t>
            </a:r>
            <a:r>
              <a:rPr lang="en-US" sz="1800" dirty="0">
                <a:hlinkClick r:id="rId2"/>
              </a:rPr>
              <a:t>https://www.freezerchallenge.org/</a:t>
            </a:r>
            <a:endParaRPr lang="en-US" sz="1800" dirty="0"/>
          </a:p>
          <a:p>
            <a:pPr lvl="1">
              <a:buFont typeface="Wingdings" panose="05000000000000000000" pitchFamily="2" charset="2"/>
              <a:buChar char="Ø"/>
            </a:pPr>
            <a:r>
              <a:rPr lang="en-US" sz="1800" dirty="0"/>
              <a:t>Some items may or may not work for you (composting bedding, or chilled beams)</a:t>
            </a:r>
          </a:p>
          <a:p>
            <a:endParaRPr lang="en-US" dirty="0"/>
          </a:p>
        </p:txBody>
      </p:sp>
      <p:sp>
        <p:nvSpPr>
          <p:cNvPr id="4" name="Slide Number Placeholder 3">
            <a:extLst>
              <a:ext uri="{FF2B5EF4-FFF2-40B4-BE49-F238E27FC236}">
                <a16:creationId xmlns:a16="http://schemas.microsoft.com/office/drawing/2014/main" id="{7B1CCFAC-358F-444A-8F23-08237A954C8D}"/>
              </a:ext>
            </a:extLst>
          </p:cNvPr>
          <p:cNvSpPr>
            <a:spLocks noGrp="1"/>
          </p:cNvSpPr>
          <p:nvPr>
            <p:ph type="sldNum" sz="quarter" idx="4"/>
          </p:nvPr>
        </p:nvSpPr>
        <p:spPr/>
        <p:txBody>
          <a:bodyPr/>
          <a:lstStyle/>
          <a:p>
            <a:fld id="{31AB89BE-9688-C444-B1BE-0DB34C102AFE}" type="slidenum">
              <a:rPr lang="en-US" smtClean="0"/>
              <a:pPr/>
              <a:t>24</a:t>
            </a:fld>
            <a:endParaRPr lang="en-US" dirty="0"/>
          </a:p>
        </p:txBody>
      </p:sp>
    </p:spTree>
    <p:extLst>
      <p:ext uri="{BB962C8B-B14F-4D97-AF65-F5344CB8AC3E}">
        <p14:creationId xmlns:p14="http://schemas.microsoft.com/office/powerpoint/2010/main" val="2743136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76AFA-A729-4CE2-BBF7-4BBFEFF88539}"/>
              </a:ext>
            </a:extLst>
          </p:cNvPr>
          <p:cNvSpPr>
            <a:spLocks noGrp="1"/>
          </p:cNvSpPr>
          <p:nvPr>
            <p:ph type="title"/>
          </p:nvPr>
        </p:nvSpPr>
        <p:spPr/>
        <p:txBody>
          <a:bodyPr/>
          <a:lstStyle/>
          <a:p>
            <a:r>
              <a:rPr lang="en-US" dirty="0"/>
              <a:t>Appendix M</a:t>
            </a:r>
          </a:p>
        </p:txBody>
      </p:sp>
      <p:sp>
        <p:nvSpPr>
          <p:cNvPr id="3" name="Content Placeholder 2">
            <a:extLst>
              <a:ext uri="{FF2B5EF4-FFF2-40B4-BE49-F238E27FC236}">
                <a16:creationId xmlns:a16="http://schemas.microsoft.com/office/drawing/2014/main" id="{2F9871D3-00D9-440B-9B0D-E0A00D05A1AF}"/>
              </a:ext>
            </a:extLst>
          </p:cNvPr>
          <p:cNvSpPr>
            <a:spLocks noGrp="1"/>
          </p:cNvSpPr>
          <p:nvPr>
            <p:ph idx="1"/>
          </p:nvPr>
        </p:nvSpPr>
        <p:spPr/>
        <p:txBody>
          <a:bodyPr/>
          <a:lstStyle/>
          <a:p>
            <a:pPr marL="0" indent="0">
              <a:buNone/>
            </a:pPr>
            <a:r>
              <a:rPr lang="en-US" sz="2000" dirty="0"/>
              <a:t>Large Scale Biosafety</a:t>
            </a:r>
          </a:p>
          <a:p>
            <a:pPr lvl="1">
              <a:buFont typeface="Wingdings" panose="05000000000000000000" pitchFamily="2" charset="2"/>
              <a:buChar char="Ø"/>
            </a:pPr>
            <a:r>
              <a:rPr lang="en-US" sz="1800" dirty="0"/>
              <a:t>Written to provide biosafety guidance to large-scale (&gt;10 liter) facilities </a:t>
            </a:r>
          </a:p>
          <a:p>
            <a:pPr lvl="1">
              <a:buFont typeface="Wingdings" panose="05000000000000000000" pitchFamily="2" charset="2"/>
              <a:buChar char="Ø"/>
            </a:pPr>
            <a:r>
              <a:rPr lang="en-US" sz="1800" dirty="0"/>
              <a:t>Emphasizes the use of risk assessment and the unique hazards posed by large scale fermentation and purification and the potential issues surrounding balancing biosafety and Good Manufacturing Practices (GMP)</a:t>
            </a:r>
          </a:p>
          <a:p>
            <a:endParaRPr lang="en-US" dirty="0"/>
          </a:p>
        </p:txBody>
      </p:sp>
      <p:sp>
        <p:nvSpPr>
          <p:cNvPr id="4" name="Slide Number Placeholder 3">
            <a:extLst>
              <a:ext uri="{FF2B5EF4-FFF2-40B4-BE49-F238E27FC236}">
                <a16:creationId xmlns:a16="http://schemas.microsoft.com/office/drawing/2014/main" id="{754A0C26-BAA4-4333-B85A-892CE545595E}"/>
              </a:ext>
            </a:extLst>
          </p:cNvPr>
          <p:cNvSpPr>
            <a:spLocks noGrp="1"/>
          </p:cNvSpPr>
          <p:nvPr>
            <p:ph type="sldNum" sz="quarter" idx="4"/>
          </p:nvPr>
        </p:nvSpPr>
        <p:spPr/>
        <p:txBody>
          <a:bodyPr/>
          <a:lstStyle/>
          <a:p>
            <a:fld id="{31AB89BE-9688-C444-B1BE-0DB34C102AFE}" type="slidenum">
              <a:rPr lang="en-US" smtClean="0"/>
              <a:pPr/>
              <a:t>25</a:t>
            </a:fld>
            <a:endParaRPr lang="en-US" dirty="0"/>
          </a:p>
        </p:txBody>
      </p:sp>
    </p:spTree>
    <p:extLst>
      <p:ext uri="{BB962C8B-B14F-4D97-AF65-F5344CB8AC3E}">
        <p14:creationId xmlns:p14="http://schemas.microsoft.com/office/powerpoint/2010/main" val="374229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09418-ABFE-429F-9A19-41A0C05255DE}"/>
              </a:ext>
            </a:extLst>
          </p:cNvPr>
          <p:cNvSpPr>
            <a:spLocks noGrp="1"/>
          </p:cNvSpPr>
          <p:nvPr>
            <p:ph type="title"/>
          </p:nvPr>
        </p:nvSpPr>
        <p:spPr/>
        <p:txBody>
          <a:bodyPr/>
          <a:lstStyle/>
          <a:p>
            <a:r>
              <a:rPr lang="en-US" dirty="0"/>
              <a:t>Appendix N</a:t>
            </a:r>
          </a:p>
        </p:txBody>
      </p:sp>
      <p:sp>
        <p:nvSpPr>
          <p:cNvPr id="3" name="Content Placeholder 2">
            <a:extLst>
              <a:ext uri="{FF2B5EF4-FFF2-40B4-BE49-F238E27FC236}">
                <a16:creationId xmlns:a16="http://schemas.microsoft.com/office/drawing/2014/main" id="{089536CB-74BE-4285-884E-CB7FF4281D0A}"/>
              </a:ext>
            </a:extLst>
          </p:cNvPr>
          <p:cNvSpPr>
            <a:spLocks noGrp="1"/>
          </p:cNvSpPr>
          <p:nvPr>
            <p:ph idx="1"/>
          </p:nvPr>
        </p:nvSpPr>
        <p:spPr/>
        <p:txBody>
          <a:bodyPr/>
          <a:lstStyle/>
          <a:p>
            <a:pPr marL="0" indent="0">
              <a:buNone/>
            </a:pPr>
            <a:r>
              <a:rPr lang="en-US" sz="2000" dirty="0"/>
              <a:t>Clinical Laboratories</a:t>
            </a:r>
          </a:p>
          <a:p>
            <a:pPr lvl="1">
              <a:buFont typeface="Wingdings" panose="05000000000000000000" pitchFamily="2" charset="2"/>
              <a:buChar char="Ø"/>
            </a:pPr>
            <a:r>
              <a:rPr lang="en-US" sz="1800" dirty="0"/>
              <a:t>Emphasizes the use of risk assessment and the hierarchy of controls to minimize the risk from clinical samples, which may contain unknown pathogens. The appendix also identifies key “trigger points” in the clinical laboratory process where high-risk activities or potential pathogens can be identified. Key risk points and recommendations for mitigation are provided</a:t>
            </a:r>
          </a:p>
          <a:p>
            <a:pPr lvl="1">
              <a:buFont typeface="Wingdings" panose="05000000000000000000" pitchFamily="2" charset="2"/>
              <a:buChar char="Ø"/>
            </a:pPr>
            <a:r>
              <a:rPr lang="en-US" sz="1800" dirty="0"/>
              <a:t>Sample trigger points:  </a:t>
            </a:r>
          </a:p>
          <a:p>
            <a:pPr lvl="2">
              <a:buFont typeface="Arial" panose="020B0604020202020204" pitchFamily="34" charset="0"/>
              <a:buChar char="•"/>
            </a:pPr>
            <a:r>
              <a:rPr lang="en-US" dirty="0"/>
              <a:t>Growth from sterile sites (e.g., blood, cerebrospinal fluid [CSF], body fluid);</a:t>
            </a:r>
          </a:p>
          <a:p>
            <a:pPr lvl="2">
              <a:buFont typeface="Arial" panose="020B0604020202020204" pitchFamily="34" charset="0"/>
              <a:buChar char="•"/>
            </a:pPr>
            <a:r>
              <a:rPr lang="en-US" dirty="0"/>
              <a:t>Poor growth after 48-72 hours incubation;</a:t>
            </a:r>
          </a:p>
          <a:p>
            <a:pPr lvl="2">
              <a:buFont typeface="Arial" panose="020B0604020202020204" pitchFamily="34" charset="0"/>
              <a:buChar char="•"/>
            </a:pPr>
            <a:r>
              <a:rPr lang="en-US" dirty="0"/>
              <a:t>Growth only on chocolate agar or better growth on chocolate agar compared to sheep blood agar (SBA); and/or</a:t>
            </a:r>
          </a:p>
          <a:p>
            <a:pPr lvl="2">
              <a:buFont typeface="Arial" panose="020B0604020202020204" pitchFamily="34" charset="0"/>
              <a:buChar char="•"/>
            </a:pPr>
            <a:r>
              <a:rPr lang="en-US" dirty="0"/>
              <a:t>Any culture with filamentous mold growth</a:t>
            </a:r>
          </a:p>
          <a:p>
            <a:pPr marL="457200" lvl="1" indent="0">
              <a:buNone/>
            </a:pPr>
            <a:endParaRPr lang="en-US" sz="1800" dirty="0"/>
          </a:p>
          <a:p>
            <a:endParaRPr lang="en-US" dirty="0"/>
          </a:p>
        </p:txBody>
      </p:sp>
      <p:sp>
        <p:nvSpPr>
          <p:cNvPr id="4" name="Slide Number Placeholder 3">
            <a:extLst>
              <a:ext uri="{FF2B5EF4-FFF2-40B4-BE49-F238E27FC236}">
                <a16:creationId xmlns:a16="http://schemas.microsoft.com/office/drawing/2014/main" id="{E6A9F14A-3881-459C-B060-0653BFD99E9D}"/>
              </a:ext>
            </a:extLst>
          </p:cNvPr>
          <p:cNvSpPr>
            <a:spLocks noGrp="1"/>
          </p:cNvSpPr>
          <p:nvPr>
            <p:ph type="sldNum" sz="quarter" idx="4"/>
          </p:nvPr>
        </p:nvSpPr>
        <p:spPr/>
        <p:txBody>
          <a:bodyPr/>
          <a:lstStyle/>
          <a:p>
            <a:fld id="{31AB89BE-9688-C444-B1BE-0DB34C102AFE}" type="slidenum">
              <a:rPr lang="en-US" smtClean="0"/>
              <a:pPr/>
              <a:t>26</a:t>
            </a:fld>
            <a:endParaRPr lang="en-US" dirty="0"/>
          </a:p>
        </p:txBody>
      </p:sp>
    </p:spTree>
    <p:extLst>
      <p:ext uri="{BB962C8B-B14F-4D97-AF65-F5344CB8AC3E}">
        <p14:creationId xmlns:p14="http://schemas.microsoft.com/office/powerpoint/2010/main" val="2706201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D4131-DB42-4FB2-9CFE-364DE54FD90D}"/>
              </a:ext>
            </a:extLst>
          </p:cNvPr>
          <p:cNvSpPr>
            <a:spLocks noGrp="1"/>
          </p:cNvSpPr>
          <p:nvPr>
            <p:ph type="title"/>
          </p:nvPr>
        </p:nvSpPr>
        <p:spPr/>
        <p:txBody>
          <a:bodyPr/>
          <a:lstStyle/>
          <a:p>
            <a:r>
              <a:rPr lang="en-US" dirty="0"/>
              <a:t>Additional Content</a:t>
            </a:r>
          </a:p>
        </p:txBody>
      </p:sp>
      <p:sp>
        <p:nvSpPr>
          <p:cNvPr id="3" name="Content Placeholder 2">
            <a:extLst>
              <a:ext uri="{FF2B5EF4-FFF2-40B4-BE49-F238E27FC236}">
                <a16:creationId xmlns:a16="http://schemas.microsoft.com/office/drawing/2014/main" id="{CBC43F0D-3A3A-4F16-AC2F-F2435CC43A1E}"/>
              </a:ext>
            </a:extLst>
          </p:cNvPr>
          <p:cNvSpPr>
            <a:spLocks noGrp="1"/>
          </p:cNvSpPr>
          <p:nvPr>
            <p:ph idx="1"/>
          </p:nvPr>
        </p:nvSpPr>
        <p:spPr/>
        <p:txBody>
          <a:bodyPr/>
          <a:lstStyle/>
          <a:p>
            <a:pPr marL="0" indent="0">
              <a:buNone/>
            </a:pPr>
            <a:r>
              <a:rPr lang="en-US" sz="2000" dirty="0"/>
              <a:t>Acronyms (Appendix O)</a:t>
            </a:r>
          </a:p>
          <a:p>
            <a:pPr lvl="1">
              <a:buFont typeface="Wingdings" panose="05000000000000000000" pitchFamily="2" charset="2"/>
              <a:buChar char="Ø"/>
            </a:pPr>
            <a:r>
              <a:rPr lang="en-US" sz="1800" dirty="0"/>
              <a:t>Updated to reflect current terms</a:t>
            </a:r>
            <a:endParaRPr lang="en-US" dirty="0"/>
          </a:p>
          <a:p>
            <a:pPr marL="0" indent="0">
              <a:buNone/>
            </a:pPr>
            <a:r>
              <a:rPr lang="en-US" sz="2000" dirty="0"/>
              <a:t>Glossary</a:t>
            </a:r>
          </a:p>
          <a:p>
            <a:pPr lvl="1">
              <a:buFont typeface="Wingdings" panose="05000000000000000000" pitchFamily="2" charset="2"/>
              <a:buChar char="Ø"/>
            </a:pPr>
            <a:r>
              <a:rPr lang="en-US" sz="1800" dirty="0"/>
              <a:t>Key terms defined as used within the BMBL</a:t>
            </a:r>
          </a:p>
          <a:p>
            <a:pPr marL="0" indent="0">
              <a:buNone/>
            </a:pPr>
            <a:r>
              <a:rPr lang="en-US" sz="2000" dirty="0"/>
              <a:t>Resources</a:t>
            </a:r>
          </a:p>
          <a:p>
            <a:pPr lvl="1">
              <a:buFont typeface="Wingdings" panose="05000000000000000000" pitchFamily="2" charset="2"/>
              <a:buChar char="Ø"/>
            </a:pPr>
            <a:r>
              <a:rPr lang="en-US" sz="1800" dirty="0"/>
              <a:t>Appendix removed and relevant content reassigned to sections and appendices that remain in text</a:t>
            </a:r>
          </a:p>
          <a:p>
            <a:endParaRPr lang="en-US" dirty="0"/>
          </a:p>
        </p:txBody>
      </p:sp>
      <p:sp>
        <p:nvSpPr>
          <p:cNvPr id="4" name="Slide Number Placeholder 3">
            <a:extLst>
              <a:ext uri="{FF2B5EF4-FFF2-40B4-BE49-F238E27FC236}">
                <a16:creationId xmlns:a16="http://schemas.microsoft.com/office/drawing/2014/main" id="{ABF5EA84-9C4C-44E2-9B44-5F4F74881790}"/>
              </a:ext>
            </a:extLst>
          </p:cNvPr>
          <p:cNvSpPr>
            <a:spLocks noGrp="1"/>
          </p:cNvSpPr>
          <p:nvPr>
            <p:ph type="sldNum" sz="quarter" idx="4"/>
          </p:nvPr>
        </p:nvSpPr>
        <p:spPr/>
        <p:txBody>
          <a:bodyPr/>
          <a:lstStyle/>
          <a:p>
            <a:fld id="{31AB89BE-9688-C444-B1BE-0DB34C102AFE}" type="slidenum">
              <a:rPr lang="en-US" smtClean="0"/>
              <a:pPr/>
              <a:t>27</a:t>
            </a:fld>
            <a:endParaRPr lang="en-US" dirty="0"/>
          </a:p>
        </p:txBody>
      </p:sp>
    </p:spTree>
    <p:extLst>
      <p:ext uri="{BB962C8B-B14F-4D97-AF65-F5344CB8AC3E}">
        <p14:creationId xmlns:p14="http://schemas.microsoft.com/office/powerpoint/2010/main" val="11853110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DDFA3-D433-4779-BB4A-E79420CCF04F}"/>
              </a:ext>
            </a:extLst>
          </p:cNvPr>
          <p:cNvSpPr>
            <a:spLocks noGrp="1"/>
          </p:cNvSpPr>
          <p:nvPr>
            <p:ph type="title"/>
          </p:nvPr>
        </p:nvSpPr>
        <p:spPr/>
        <p:txBody>
          <a:bodyPr/>
          <a:lstStyle/>
          <a:p>
            <a:r>
              <a:rPr lang="en-US" dirty="0"/>
              <a:t>Current Status</a:t>
            </a:r>
          </a:p>
        </p:txBody>
      </p:sp>
      <p:sp>
        <p:nvSpPr>
          <p:cNvPr id="3" name="Content Placeholder 2">
            <a:extLst>
              <a:ext uri="{FF2B5EF4-FFF2-40B4-BE49-F238E27FC236}">
                <a16:creationId xmlns:a16="http://schemas.microsoft.com/office/drawing/2014/main" id="{F03878EE-38E4-4C00-AEDE-B3F651C28B27}"/>
              </a:ext>
            </a:extLst>
          </p:cNvPr>
          <p:cNvSpPr>
            <a:spLocks noGrp="1"/>
          </p:cNvSpPr>
          <p:nvPr>
            <p:ph idx="1"/>
          </p:nvPr>
        </p:nvSpPr>
        <p:spPr>
          <a:xfrm>
            <a:off x="457200" y="1195463"/>
            <a:ext cx="8229600" cy="4525963"/>
          </a:xfrm>
        </p:spPr>
        <p:txBody>
          <a:bodyPr/>
          <a:lstStyle/>
          <a:p>
            <a:pPr>
              <a:buFont typeface="Wingdings" panose="05000000000000000000" pitchFamily="2" charset="2"/>
              <a:buChar char="Ø"/>
            </a:pPr>
            <a:r>
              <a:rPr lang="en-US" sz="2000" b="0" dirty="0"/>
              <a:t>CDC Printing Office</a:t>
            </a:r>
          </a:p>
          <a:p>
            <a:pPr>
              <a:buFont typeface="Wingdings" panose="05000000000000000000" pitchFamily="2" charset="2"/>
              <a:buChar char="Ø"/>
            </a:pPr>
            <a:r>
              <a:rPr lang="en-US" sz="2000" b="0" dirty="0"/>
              <a:t>Electronic version to be fully 508 compliant</a:t>
            </a:r>
          </a:p>
          <a:p>
            <a:pPr>
              <a:buFont typeface="Wingdings" panose="05000000000000000000" pitchFamily="2" charset="2"/>
              <a:buChar char="Ø"/>
            </a:pPr>
            <a:r>
              <a:rPr lang="en-US" sz="2000" b="0" dirty="0"/>
              <a:t>Notify stakeholders when each version is available</a:t>
            </a:r>
          </a:p>
          <a:p>
            <a:pPr>
              <a:buFont typeface="Wingdings" panose="05000000000000000000" pitchFamily="2" charset="2"/>
              <a:buChar char="Ø"/>
            </a:pPr>
            <a:r>
              <a:rPr lang="en-US" sz="2000" b="0" dirty="0"/>
              <a:t>NIH is providing an email box for errata</a:t>
            </a:r>
          </a:p>
          <a:p>
            <a:pPr lvl="1">
              <a:buFont typeface="Wingdings" panose="05000000000000000000" pitchFamily="2" charset="2"/>
              <a:buChar char="Ø"/>
            </a:pPr>
            <a:r>
              <a:rPr lang="en-US" sz="2000" dirty="0"/>
              <a:t>We intended to do electronic updates and an errata page that can be appended to the hard copy, but no updates to the hard copy</a:t>
            </a:r>
          </a:p>
          <a:p>
            <a:pPr lvl="1">
              <a:buFont typeface="Wingdings" panose="05000000000000000000" pitchFamily="2" charset="2"/>
              <a:buChar char="Ø"/>
            </a:pPr>
            <a:r>
              <a:rPr lang="en-US" sz="2000" u="sng" dirty="0">
                <a:hlinkClick r:id="rId2"/>
              </a:rPr>
              <a:t>BMBLComments@mail.nih.gov</a:t>
            </a:r>
            <a:endParaRPr lang="en-US" sz="2000" dirty="0"/>
          </a:p>
          <a:p>
            <a:pPr lvl="1"/>
            <a:endParaRPr lang="en-US" sz="2000" dirty="0"/>
          </a:p>
          <a:p>
            <a:pPr>
              <a:buFont typeface="Wingdings" panose="05000000000000000000" pitchFamily="2" charset="2"/>
              <a:buChar char="Ø"/>
            </a:pPr>
            <a:r>
              <a:rPr lang="en-US" sz="2000" b="0" dirty="0"/>
              <a:t>BMBL7 is an open question</a:t>
            </a:r>
          </a:p>
          <a:p>
            <a:pPr lvl="1"/>
            <a:r>
              <a:rPr lang="en-US" sz="2000" dirty="0"/>
              <a:t>Your input to NIH and CDC is key.  It is expensive and time consuming to produce a version</a:t>
            </a:r>
          </a:p>
          <a:p>
            <a:pPr marL="457200" lvl="1" indent="0">
              <a:buNone/>
            </a:pPr>
            <a:endParaRPr lang="en-US" sz="2000" dirty="0"/>
          </a:p>
          <a:p>
            <a:pPr lvl="1"/>
            <a:endParaRPr lang="en-US" dirty="0"/>
          </a:p>
        </p:txBody>
      </p:sp>
      <p:sp>
        <p:nvSpPr>
          <p:cNvPr id="4" name="Slide Number Placeholder 3">
            <a:extLst>
              <a:ext uri="{FF2B5EF4-FFF2-40B4-BE49-F238E27FC236}">
                <a16:creationId xmlns:a16="http://schemas.microsoft.com/office/drawing/2014/main" id="{45482C37-E1AC-4A49-8F35-CF56582F3FF3}"/>
              </a:ext>
            </a:extLst>
          </p:cNvPr>
          <p:cNvSpPr>
            <a:spLocks noGrp="1"/>
          </p:cNvSpPr>
          <p:nvPr>
            <p:ph type="sldNum" sz="quarter" idx="4"/>
          </p:nvPr>
        </p:nvSpPr>
        <p:spPr/>
        <p:txBody>
          <a:bodyPr/>
          <a:lstStyle/>
          <a:p>
            <a:fld id="{31AB89BE-9688-C444-B1BE-0DB34C102AFE}" type="slidenum">
              <a:rPr lang="en-US" smtClean="0"/>
              <a:pPr/>
              <a:t>28</a:t>
            </a:fld>
            <a:endParaRPr lang="en-US" dirty="0"/>
          </a:p>
        </p:txBody>
      </p:sp>
    </p:spTree>
    <p:extLst>
      <p:ext uri="{BB962C8B-B14F-4D97-AF65-F5344CB8AC3E}">
        <p14:creationId xmlns:p14="http://schemas.microsoft.com/office/powerpoint/2010/main" val="1395603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E448A-709A-4028-A1F8-D2E91086809A}"/>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E096461C-5343-4DF9-8ACF-06386440FD86}"/>
              </a:ext>
            </a:extLst>
          </p:cNvPr>
          <p:cNvSpPr>
            <a:spLocks noGrp="1"/>
          </p:cNvSpPr>
          <p:nvPr>
            <p:ph idx="1"/>
          </p:nvPr>
        </p:nvSpPr>
        <p:spPr/>
        <p:txBody>
          <a:bodyPr/>
          <a:lstStyle/>
          <a:p>
            <a:pPr marL="0" indent="0" algn="ctr">
              <a:buNone/>
            </a:pPr>
            <a:r>
              <a:rPr lang="en-US" sz="2000" b="0" dirty="0"/>
              <a:t>Co-Editor: Paul Meechan(ret.), CDC</a:t>
            </a:r>
          </a:p>
          <a:p>
            <a:pPr marL="0" indent="0" algn="ctr">
              <a:buNone/>
            </a:pPr>
            <a:endParaRPr lang="en-US" sz="2000" b="0" dirty="0"/>
          </a:p>
          <a:p>
            <a:pPr marL="0" indent="0" algn="ctr">
              <a:buNone/>
            </a:pPr>
            <a:r>
              <a:rPr lang="en-US" sz="2000" b="0" dirty="0"/>
              <a:t>Steering Committee: Richard Baumann (NIH), Christy Myrick (CDC), Theresa Lawrence (HHS), Margy Lambert (OSHA), Patricia Delarosa (HHS), Deborah Wilson (ret.), NIH</a:t>
            </a:r>
          </a:p>
          <a:p>
            <a:pPr marL="0" indent="0" algn="ctr">
              <a:buNone/>
            </a:pPr>
            <a:endParaRPr lang="en-US" sz="2000" b="0" dirty="0"/>
          </a:p>
          <a:p>
            <a:pPr marL="0" indent="0" algn="ctr">
              <a:buNone/>
            </a:pPr>
            <a:r>
              <a:rPr lang="en-US" sz="2000" b="0" dirty="0"/>
              <a:t>Over 200 authors, contributors and reviewers</a:t>
            </a:r>
          </a:p>
          <a:p>
            <a:pPr marL="0" indent="0" algn="ctr">
              <a:buNone/>
            </a:pPr>
            <a:endParaRPr lang="en-US" sz="2000" b="0" dirty="0"/>
          </a:p>
          <a:p>
            <a:pPr marL="0" indent="0" algn="ctr">
              <a:buNone/>
            </a:pPr>
            <a:r>
              <a:rPr lang="en-US" sz="2000" b="0" dirty="0"/>
              <a:t>Editors: Mallory Pomales, Shaina Mangino (Eagle Medical)</a:t>
            </a:r>
          </a:p>
          <a:p>
            <a:pPr marL="0" indent="0" algn="ctr">
              <a:buNone/>
            </a:pPr>
            <a:endParaRPr lang="en-US" sz="2000" b="0" dirty="0"/>
          </a:p>
          <a:p>
            <a:pPr marL="0" indent="0" algn="ctr">
              <a:buNone/>
            </a:pPr>
            <a:r>
              <a:rPr lang="en-US" sz="2000" b="0" dirty="0"/>
              <a:t>Rob Weyant, CDC</a:t>
            </a:r>
          </a:p>
          <a:p>
            <a:pPr marL="0" indent="0" algn="ctr">
              <a:buNone/>
            </a:pPr>
            <a:endParaRPr lang="en-US" sz="2000" b="0" dirty="0"/>
          </a:p>
        </p:txBody>
      </p:sp>
      <p:sp>
        <p:nvSpPr>
          <p:cNvPr id="4" name="Slide Number Placeholder 3">
            <a:extLst>
              <a:ext uri="{FF2B5EF4-FFF2-40B4-BE49-F238E27FC236}">
                <a16:creationId xmlns:a16="http://schemas.microsoft.com/office/drawing/2014/main" id="{802413B7-75DC-4536-A53D-B11E73550460}"/>
              </a:ext>
            </a:extLst>
          </p:cNvPr>
          <p:cNvSpPr>
            <a:spLocks noGrp="1"/>
          </p:cNvSpPr>
          <p:nvPr>
            <p:ph type="sldNum" sz="quarter" idx="4"/>
          </p:nvPr>
        </p:nvSpPr>
        <p:spPr/>
        <p:txBody>
          <a:bodyPr/>
          <a:lstStyle/>
          <a:p>
            <a:fld id="{31AB89BE-9688-C444-B1BE-0DB34C102AFE}" type="slidenum">
              <a:rPr lang="en-US" smtClean="0"/>
              <a:pPr/>
              <a:t>29</a:t>
            </a:fld>
            <a:endParaRPr lang="en-US" dirty="0"/>
          </a:p>
        </p:txBody>
      </p:sp>
    </p:spTree>
    <p:extLst>
      <p:ext uri="{BB962C8B-B14F-4D97-AF65-F5344CB8AC3E}">
        <p14:creationId xmlns:p14="http://schemas.microsoft.com/office/powerpoint/2010/main" val="244886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1BDC-C138-4FCC-AB98-320FA5DF1D62}"/>
              </a:ext>
            </a:extLst>
          </p:cNvPr>
          <p:cNvSpPr>
            <a:spLocks noGrp="1"/>
          </p:cNvSpPr>
          <p:nvPr>
            <p:ph type="title"/>
          </p:nvPr>
        </p:nvSpPr>
        <p:spPr/>
        <p:txBody>
          <a:bodyPr/>
          <a:lstStyle/>
          <a:p>
            <a:r>
              <a:rPr lang="en-US" dirty="0"/>
              <a:t>Revision Process</a:t>
            </a:r>
          </a:p>
        </p:txBody>
      </p:sp>
      <p:sp>
        <p:nvSpPr>
          <p:cNvPr id="3" name="Content Placeholder 2">
            <a:extLst>
              <a:ext uri="{FF2B5EF4-FFF2-40B4-BE49-F238E27FC236}">
                <a16:creationId xmlns:a16="http://schemas.microsoft.com/office/drawing/2014/main" id="{C7CF2FAF-9C48-4E0A-ABF7-531ADC1A5353}"/>
              </a:ext>
            </a:extLst>
          </p:cNvPr>
          <p:cNvSpPr>
            <a:spLocks noGrp="1"/>
          </p:cNvSpPr>
          <p:nvPr>
            <p:ph idx="1"/>
          </p:nvPr>
        </p:nvSpPr>
        <p:spPr/>
        <p:txBody>
          <a:bodyPr/>
          <a:lstStyle/>
          <a:p>
            <a:pPr>
              <a:buFont typeface="Wingdings" panose="05000000000000000000" pitchFamily="2" charset="2"/>
              <a:buChar char="Ø"/>
            </a:pPr>
            <a:r>
              <a:rPr lang="en-US" sz="2000" b="0" dirty="0"/>
              <a:t>As needed with no ongoing review</a:t>
            </a:r>
          </a:p>
          <a:p>
            <a:pPr>
              <a:buFont typeface="Wingdings" panose="05000000000000000000" pitchFamily="2" charset="2"/>
              <a:buChar char="Ø"/>
            </a:pPr>
            <a:r>
              <a:rPr lang="en-US" sz="2000" b="0" dirty="0"/>
              <a:t>Email submission for comments</a:t>
            </a:r>
          </a:p>
          <a:p>
            <a:pPr>
              <a:buFont typeface="Wingdings" panose="05000000000000000000" pitchFamily="2" charset="2"/>
              <a:buChar char="Ø"/>
            </a:pPr>
            <a:r>
              <a:rPr lang="en-US" sz="2000" b="0" dirty="0"/>
              <a:t>In process since mid-2015</a:t>
            </a:r>
          </a:p>
          <a:p>
            <a:pPr>
              <a:buFont typeface="Wingdings" panose="05000000000000000000" pitchFamily="2" charset="2"/>
              <a:buChar char="Ø"/>
            </a:pPr>
            <a:r>
              <a:rPr lang="en-US" sz="2000" b="0" dirty="0"/>
              <a:t>Town hall run by National Academy of Science (NAS)</a:t>
            </a:r>
          </a:p>
          <a:p>
            <a:pPr>
              <a:buFont typeface="Wingdings" panose="05000000000000000000" pitchFamily="2" charset="2"/>
              <a:buChar char="Ø"/>
            </a:pPr>
            <a:r>
              <a:rPr lang="en-US" sz="2000" b="0" dirty="0"/>
              <a:t>Lead authors identified in late 2015/early 2016 for the 29 sections/appendices</a:t>
            </a:r>
          </a:p>
          <a:p>
            <a:pPr marL="0" indent="0">
              <a:buNone/>
            </a:pPr>
            <a:endParaRPr lang="en-US" dirty="0"/>
          </a:p>
        </p:txBody>
      </p:sp>
      <p:sp>
        <p:nvSpPr>
          <p:cNvPr id="4" name="Slide Number Placeholder 3">
            <a:extLst>
              <a:ext uri="{FF2B5EF4-FFF2-40B4-BE49-F238E27FC236}">
                <a16:creationId xmlns:a16="http://schemas.microsoft.com/office/drawing/2014/main" id="{110199AB-B833-49A3-B4F8-CF837D8FD83F}"/>
              </a:ext>
            </a:extLst>
          </p:cNvPr>
          <p:cNvSpPr>
            <a:spLocks noGrp="1"/>
          </p:cNvSpPr>
          <p:nvPr>
            <p:ph type="sldNum" sz="quarter" idx="4"/>
          </p:nvPr>
        </p:nvSpPr>
        <p:spPr/>
        <p:txBody>
          <a:bodyPr/>
          <a:lstStyle/>
          <a:p>
            <a:fld id="{31AB89BE-9688-C444-B1BE-0DB34C102AFE}" type="slidenum">
              <a:rPr lang="en-US" smtClean="0"/>
              <a:pPr/>
              <a:t>3</a:t>
            </a:fld>
            <a:endParaRPr lang="en-US" dirty="0"/>
          </a:p>
        </p:txBody>
      </p:sp>
    </p:spTree>
    <p:extLst>
      <p:ext uri="{BB962C8B-B14F-4D97-AF65-F5344CB8AC3E}">
        <p14:creationId xmlns:p14="http://schemas.microsoft.com/office/powerpoint/2010/main" val="2212496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E28C-C32C-4E04-B454-E1C68AD93690}"/>
              </a:ext>
            </a:extLst>
          </p:cNvPr>
          <p:cNvSpPr>
            <a:spLocks noGrp="1"/>
          </p:cNvSpPr>
          <p:nvPr>
            <p:ph type="title"/>
          </p:nvPr>
        </p:nvSpPr>
        <p:spPr/>
        <p:txBody>
          <a:bodyPr/>
          <a:lstStyle/>
          <a:p>
            <a:r>
              <a:rPr lang="en-US" dirty="0"/>
              <a:t>Coming Soon to a Desk Near You</a:t>
            </a:r>
          </a:p>
        </p:txBody>
      </p:sp>
      <p:pic>
        <p:nvPicPr>
          <p:cNvPr id="5" name="Content Placeholder 4">
            <a:extLst>
              <a:ext uri="{FF2B5EF4-FFF2-40B4-BE49-F238E27FC236}">
                <a16:creationId xmlns:a16="http://schemas.microsoft.com/office/drawing/2014/main" id="{349622EB-EBD4-44EA-9DFF-8C533B6D0EBD}"/>
              </a:ext>
            </a:extLst>
          </p:cNvPr>
          <p:cNvPicPr>
            <a:picLocks noGrp="1" noChangeAspect="1"/>
          </p:cNvPicPr>
          <p:nvPr>
            <p:ph idx="1"/>
          </p:nvPr>
        </p:nvPicPr>
        <p:blipFill>
          <a:blip r:embed="rId2"/>
          <a:stretch>
            <a:fillRect/>
          </a:stretch>
        </p:blipFill>
        <p:spPr>
          <a:xfrm>
            <a:off x="2362200" y="890336"/>
            <a:ext cx="4020540" cy="5024689"/>
          </a:xfrm>
          <a:prstGeom prst="rect">
            <a:avLst/>
          </a:prstGeom>
        </p:spPr>
      </p:pic>
      <p:sp>
        <p:nvSpPr>
          <p:cNvPr id="4" name="Slide Number Placeholder 3">
            <a:extLst>
              <a:ext uri="{FF2B5EF4-FFF2-40B4-BE49-F238E27FC236}">
                <a16:creationId xmlns:a16="http://schemas.microsoft.com/office/drawing/2014/main" id="{C06F6F7A-AE68-43D6-8CA1-986C86BD4F0B}"/>
              </a:ext>
            </a:extLst>
          </p:cNvPr>
          <p:cNvSpPr>
            <a:spLocks noGrp="1"/>
          </p:cNvSpPr>
          <p:nvPr>
            <p:ph type="sldNum" sz="quarter" idx="4"/>
          </p:nvPr>
        </p:nvSpPr>
        <p:spPr/>
        <p:txBody>
          <a:bodyPr/>
          <a:lstStyle/>
          <a:p>
            <a:fld id="{31AB89BE-9688-C444-B1BE-0DB34C102AFE}" type="slidenum">
              <a:rPr lang="en-US" smtClean="0"/>
              <a:pPr/>
              <a:t>30</a:t>
            </a:fld>
            <a:endParaRPr lang="en-US" dirty="0"/>
          </a:p>
        </p:txBody>
      </p:sp>
    </p:spTree>
    <p:extLst>
      <p:ext uri="{BB962C8B-B14F-4D97-AF65-F5344CB8AC3E}">
        <p14:creationId xmlns:p14="http://schemas.microsoft.com/office/powerpoint/2010/main" val="178103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02A9-D402-4538-B5DD-FD038A101B06}"/>
              </a:ext>
            </a:extLst>
          </p:cNvPr>
          <p:cNvSpPr>
            <a:spLocks noGrp="1"/>
          </p:cNvSpPr>
          <p:nvPr>
            <p:ph type="title"/>
          </p:nvPr>
        </p:nvSpPr>
        <p:spPr/>
        <p:txBody>
          <a:bodyPr/>
          <a:lstStyle/>
          <a:p>
            <a:r>
              <a:rPr lang="en-US" dirty="0"/>
              <a:t>What’s Changed</a:t>
            </a:r>
          </a:p>
        </p:txBody>
      </p:sp>
      <p:sp>
        <p:nvSpPr>
          <p:cNvPr id="3" name="Content Placeholder 2">
            <a:extLst>
              <a:ext uri="{FF2B5EF4-FFF2-40B4-BE49-F238E27FC236}">
                <a16:creationId xmlns:a16="http://schemas.microsoft.com/office/drawing/2014/main" id="{738F350F-C395-405F-AA37-5C90546A78E6}"/>
              </a:ext>
            </a:extLst>
          </p:cNvPr>
          <p:cNvSpPr>
            <a:spLocks noGrp="1"/>
          </p:cNvSpPr>
          <p:nvPr>
            <p:ph idx="1"/>
          </p:nvPr>
        </p:nvSpPr>
        <p:spPr/>
        <p:txBody>
          <a:bodyPr/>
          <a:lstStyle/>
          <a:p>
            <a:pPr>
              <a:buFont typeface="Wingdings" panose="05000000000000000000" pitchFamily="2" charset="2"/>
              <a:buChar char="Ø"/>
            </a:pPr>
            <a:r>
              <a:rPr lang="en-US" sz="2000" b="0" dirty="0"/>
              <a:t>More emphasis on risk assessment.  The entire book is a set of best practices, but they may or not fit your needs/activities or your institution’s risk tolerance</a:t>
            </a:r>
          </a:p>
          <a:p>
            <a:pPr>
              <a:buFont typeface="Wingdings" panose="05000000000000000000" pitchFamily="2" charset="2"/>
              <a:buChar char="Ø"/>
            </a:pPr>
            <a:endParaRPr lang="en-US" sz="2000" b="0" dirty="0"/>
          </a:p>
          <a:p>
            <a:pPr>
              <a:buFont typeface="Wingdings" panose="05000000000000000000" pitchFamily="2" charset="2"/>
              <a:buChar char="Ø"/>
            </a:pPr>
            <a:r>
              <a:rPr lang="en-US" sz="2000" b="0" dirty="0"/>
              <a:t>To reiterate; it’s not a set of regulations (there are no BMBL police)</a:t>
            </a:r>
          </a:p>
          <a:p>
            <a:pPr>
              <a:buFont typeface="Wingdings" panose="05000000000000000000" pitchFamily="2" charset="2"/>
              <a:buChar char="Ø"/>
            </a:pPr>
            <a:endParaRPr lang="en-US" sz="2000" b="0" dirty="0"/>
          </a:p>
          <a:p>
            <a:pPr>
              <a:buFont typeface="Wingdings" panose="05000000000000000000" pitchFamily="2" charset="2"/>
              <a:buChar char="Ø"/>
            </a:pPr>
            <a:r>
              <a:rPr lang="en-US" sz="2000" b="0" dirty="0"/>
              <a:t>New appendices have been added: Large Scale, Sustainability, Clinical Laboratories, Inactivation</a:t>
            </a:r>
          </a:p>
          <a:p>
            <a:pPr>
              <a:buFont typeface="Wingdings" panose="05000000000000000000" pitchFamily="2" charset="2"/>
              <a:buChar char="Ø"/>
            </a:pPr>
            <a:endParaRPr lang="en-US" sz="2000" b="0" dirty="0"/>
          </a:p>
          <a:p>
            <a:pPr>
              <a:buFont typeface="Wingdings" panose="05000000000000000000" pitchFamily="2" charset="2"/>
              <a:buChar char="Ø"/>
            </a:pPr>
            <a:r>
              <a:rPr lang="en-US" sz="2000" b="0" dirty="0"/>
              <a:t>Otherwise, the order has not changed (the new appendices are at the back of the manual)</a:t>
            </a:r>
          </a:p>
          <a:p>
            <a:endParaRPr lang="en-US" dirty="0"/>
          </a:p>
        </p:txBody>
      </p:sp>
      <p:sp>
        <p:nvSpPr>
          <p:cNvPr id="4" name="Slide Number Placeholder 3">
            <a:extLst>
              <a:ext uri="{FF2B5EF4-FFF2-40B4-BE49-F238E27FC236}">
                <a16:creationId xmlns:a16="http://schemas.microsoft.com/office/drawing/2014/main" id="{25416E80-843C-4AC4-84D0-D87386A17C76}"/>
              </a:ext>
            </a:extLst>
          </p:cNvPr>
          <p:cNvSpPr>
            <a:spLocks noGrp="1"/>
          </p:cNvSpPr>
          <p:nvPr>
            <p:ph type="sldNum" sz="quarter" idx="4"/>
          </p:nvPr>
        </p:nvSpPr>
        <p:spPr/>
        <p:txBody>
          <a:bodyPr/>
          <a:lstStyle/>
          <a:p>
            <a:fld id="{31AB89BE-9688-C444-B1BE-0DB34C102AFE}" type="slidenum">
              <a:rPr lang="en-US" smtClean="0"/>
              <a:pPr/>
              <a:t>4</a:t>
            </a:fld>
            <a:endParaRPr lang="en-US" dirty="0"/>
          </a:p>
        </p:txBody>
      </p:sp>
    </p:spTree>
    <p:extLst>
      <p:ext uri="{BB962C8B-B14F-4D97-AF65-F5344CB8AC3E}">
        <p14:creationId xmlns:p14="http://schemas.microsoft.com/office/powerpoint/2010/main" val="1982152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43995-3F9E-4EE4-B601-0B41FC46AC6F}"/>
              </a:ext>
            </a:extLst>
          </p:cNvPr>
          <p:cNvSpPr>
            <a:spLocks noGrp="1"/>
          </p:cNvSpPr>
          <p:nvPr>
            <p:ph type="title"/>
          </p:nvPr>
        </p:nvSpPr>
        <p:spPr/>
        <p:txBody>
          <a:bodyPr/>
          <a:lstStyle/>
          <a:p>
            <a:r>
              <a:rPr lang="en-US" dirty="0"/>
              <a:t>Section II and Section III</a:t>
            </a:r>
          </a:p>
        </p:txBody>
      </p:sp>
      <p:sp>
        <p:nvSpPr>
          <p:cNvPr id="3" name="Content Placeholder 2">
            <a:extLst>
              <a:ext uri="{FF2B5EF4-FFF2-40B4-BE49-F238E27FC236}">
                <a16:creationId xmlns:a16="http://schemas.microsoft.com/office/drawing/2014/main" id="{BC244A43-0084-4222-8F79-1C8F3C373A98}"/>
              </a:ext>
            </a:extLst>
          </p:cNvPr>
          <p:cNvSpPr>
            <a:spLocks noGrp="1"/>
          </p:cNvSpPr>
          <p:nvPr>
            <p:ph idx="1"/>
          </p:nvPr>
        </p:nvSpPr>
        <p:spPr/>
        <p:txBody>
          <a:bodyPr/>
          <a:lstStyle/>
          <a:p>
            <a:pPr marL="0" indent="0">
              <a:buNone/>
            </a:pPr>
            <a:r>
              <a:rPr lang="en-US" sz="2000" dirty="0">
                <a:latin typeface="Calibri" panose="020F0502020204030204" pitchFamily="34" charset="0"/>
                <a:ea typeface="Calibri" panose="020F0502020204030204" pitchFamily="34" charset="0"/>
                <a:cs typeface="Times New Roman" panose="02020603050405020304" pitchFamily="18" charset="0"/>
              </a:rPr>
              <a:t>Biological Risk Assessment</a:t>
            </a:r>
          </a:p>
          <a:p>
            <a:pPr marL="914400" lvl="0">
              <a:lnSpc>
                <a:spcPct val="107000"/>
              </a:lnSpc>
              <a:spcBef>
                <a:spcPts val="0"/>
              </a:spcBef>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Emphasize the need for inclusion of a broad range of stakeholders</a:t>
            </a:r>
          </a:p>
          <a:p>
            <a:pPr marL="914400" lvl="0">
              <a:lnSpc>
                <a:spcPct val="107000"/>
              </a:lnSpc>
              <a:spcBef>
                <a:spcPts val="0"/>
              </a:spcBef>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Note the role of risk assessment as part of an ongoing risk management process</a:t>
            </a:r>
          </a:p>
          <a:p>
            <a:pPr marL="914400" lvl="0">
              <a:lnSpc>
                <a:spcPct val="107000"/>
              </a:lnSpc>
              <a:spcBef>
                <a:spcPts val="0"/>
              </a:spcBef>
              <a:spcAft>
                <a:spcPts val="800"/>
              </a:spcAft>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Link the positive culture of safety to the recurring risk management process</a:t>
            </a:r>
          </a:p>
          <a:p>
            <a:pPr marL="914400" lvl="0">
              <a:lnSpc>
                <a:spcPct val="107000"/>
              </a:lnSpc>
              <a:spcBef>
                <a:spcPts val="0"/>
              </a:spcBef>
              <a:spcAft>
                <a:spcPts val="800"/>
              </a:spcAft>
              <a:buFont typeface="Wingdings" panose="05000000000000000000" pitchFamily="2" charset="2"/>
              <a:buChar char="Ø"/>
            </a:pPr>
            <a:r>
              <a:rPr lang="en-US" sz="1800" b="0" dirty="0">
                <a:latin typeface="Calibri" panose="020F0502020204030204" pitchFamily="34" charset="0"/>
                <a:ea typeface="Calibri" panose="020F0502020204030204" pitchFamily="34" charset="0"/>
                <a:cs typeface="Times New Roman" panose="02020603050405020304" pitchFamily="18" charset="0"/>
              </a:rPr>
              <a:t>Introduction of a six-step cycle</a:t>
            </a:r>
            <a:endParaRPr lang="en-US" sz="1800" b="0" dirty="0"/>
          </a:p>
          <a:p>
            <a:pPr marL="0" indent="0">
              <a:buNone/>
            </a:pPr>
            <a:r>
              <a:rPr lang="en-US" sz="2000" dirty="0">
                <a:latin typeface="Calibri" panose="020F0502020204030204" pitchFamily="34" charset="0"/>
                <a:ea typeface="Calibri" panose="020F0502020204030204" pitchFamily="34" charset="0"/>
                <a:cs typeface="Times New Roman" panose="02020603050405020304" pitchFamily="18" charset="0"/>
              </a:rPr>
              <a:t>Principles of Biosafety</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Minor edits with emphasis on overlapping hierarchy of controls </a:t>
            </a:r>
            <a:endParaRPr lang="en-US" sz="1800" dirty="0"/>
          </a:p>
          <a:p>
            <a:endParaRPr lang="en-US" dirty="0"/>
          </a:p>
        </p:txBody>
      </p:sp>
      <p:sp>
        <p:nvSpPr>
          <p:cNvPr id="4" name="Slide Number Placeholder 3">
            <a:extLst>
              <a:ext uri="{FF2B5EF4-FFF2-40B4-BE49-F238E27FC236}">
                <a16:creationId xmlns:a16="http://schemas.microsoft.com/office/drawing/2014/main" id="{C9E94B32-4436-48F9-A25C-28B17ADD4F97}"/>
              </a:ext>
            </a:extLst>
          </p:cNvPr>
          <p:cNvSpPr>
            <a:spLocks noGrp="1"/>
          </p:cNvSpPr>
          <p:nvPr>
            <p:ph type="sldNum" sz="quarter" idx="4"/>
          </p:nvPr>
        </p:nvSpPr>
        <p:spPr/>
        <p:txBody>
          <a:bodyPr/>
          <a:lstStyle/>
          <a:p>
            <a:fld id="{31AB89BE-9688-C444-B1BE-0DB34C102AFE}" type="slidenum">
              <a:rPr lang="en-US" smtClean="0"/>
              <a:pPr/>
              <a:t>5</a:t>
            </a:fld>
            <a:endParaRPr lang="en-US" dirty="0"/>
          </a:p>
        </p:txBody>
      </p:sp>
    </p:spTree>
    <p:extLst>
      <p:ext uri="{BB962C8B-B14F-4D97-AF65-F5344CB8AC3E}">
        <p14:creationId xmlns:p14="http://schemas.microsoft.com/office/powerpoint/2010/main" val="3959782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ADAF9-370F-4776-97B5-F19842CDA54F}"/>
              </a:ext>
            </a:extLst>
          </p:cNvPr>
          <p:cNvSpPr>
            <a:spLocks noGrp="1"/>
          </p:cNvSpPr>
          <p:nvPr>
            <p:ph type="title"/>
          </p:nvPr>
        </p:nvSpPr>
        <p:spPr/>
        <p:txBody>
          <a:bodyPr/>
          <a:lstStyle/>
          <a:p>
            <a:r>
              <a:rPr lang="en-US" dirty="0"/>
              <a:t>Section IV</a:t>
            </a:r>
          </a:p>
        </p:txBody>
      </p:sp>
      <p:sp>
        <p:nvSpPr>
          <p:cNvPr id="3" name="Content Placeholder 2">
            <a:extLst>
              <a:ext uri="{FF2B5EF4-FFF2-40B4-BE49-F238E27FC236}">
                <a16:creationId xmlns:a16="http://schemas.microsoft.com/office/drawing/2014/main" id="{D2C32677-4AE8-47DB-AE59-250BDADB8E0F}"/>
              </a:ext>
            </a:extLst>
          </p:cNvPr>
          <p:cNvSpPr>
            <a:spLocks noGrp="1"/>
          </p:cNvSpPr>
          <p:nvPr>
            <p:ph idx="1"/>
          </p:nvPr>
        </p:nvSpPr>
        <p:spPr/>
        <p:txBody>
          <a:bodyPr/>
          <a:lstStyle/>
          <a:p>
            <a:pPr marL="0" indent="0">
              <a:buNone/>
            </a:pPr>
            <a:r>
              <a:rPr lang="en-US" sz="2000" dirty="0">
                <a:ea typeface="Calibri" panose="020F0502020204030204" pitchFamily="34" charset="0"/>
                <a:cs typeface="Times New Roman" panose="02020603050405020304" pitchFamily="18" charset="0"/>
              </a:rPr>
              <a:t>Laboratory Biosafety Level Criteria</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Removed “should” and “must” from recommendations</a:t>
            </a:r>
          </a:p>
          <a:p>
            <a:pPr lvl="1">
              <a:buFont typeface="Wingdings" panose="05000000000000000000" pitchFamily="2" charset="2"/>
              <a:buChar char="Ø"/>
            </a:pPr>
            <a:r>
              <a:rPr lang="en-US" sz="1800" dirty="0">
                <a:ea typeface="Calibri" panose="020F0502020204030204" pitchFamily="34" charset="0"/>
                <a:cs typeface="Times New Roman" panose="02020603050405020304" pitchFamily="18" charset="0"/>
              </a:rPr>
              <a:t>Part A (Standard Microbiological Practices) significantly revised to include most items common to any biosafety level</a:t>
            </a:r>
          </a:p>
          <a:p>
            <a:pPr marL="1257300" lvl="2" indent="-457200">
              <a:spcAft>
                <a:spcPts val="600"/>
              </a:spcAft>
              <a:buFont typeface="Wingdings" panose="05000000000000000000" pitchFamily="2" charset="2"/>
              <a:buChar char="Ø"/>
            </a:pPr>
            <a:r>
              <a:rPr lang="en-US" dirty="0">
                <a:cs typeface="Times New Roman" panose="02020603050405020304" pitchFamily="18" charset="0"/>
              </a:rPr>
              <a:t>Safety manual</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Glove recommendations </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Expanded sharps language </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Decontamination and waste handling</a:t>
            </a:r>
          </a:p>
          <a:p>
            <a:pPr marL="1255713" lvl="2" indent="-454025">
              <a:lnSpc>
                <a:spcPct val="107000"/>
              </a:lnSpc>
              <a:spcBef>
                <a:spcPts val="0"/>
              </a:spcBef>
              <a:spcAft>
                <a:spcPts val="600"/>
              </a:spcAft>
              <a:buFont typeface="Wingdings" panose="05000000000000000000" pitchFamily="2" charset="2"/>
              <a:buChar char="Ø"/>
            </a:pPr>
            <a:r>
              <a:rPr lang="en-US" dirty="0">
                <a:ea typeface="Calibri" panose="020F0502020204030204" pitchFamily="34" charset="0"/>
                <a:cs typeface="Times New Roman" panose="02020603050405020304" pitchFamily="18" charset="0"/>
              </a:rPr>
              <a:t>Mouth pipetting</a:t>
            </a:r>
          </a:p>
          <a:p>
            <a:pPr lvl="1"/>
            <a:endParaRPr lang="en-US" dirty="0"/>
          </a:p>
        </p:txBody>
      </p:sp>
      <p:sp>
        <p:nvSpPr>
          <p:cNvPr id="4" name="Slide Number Placeholder 3">
            <a:extLst>
              <a:ext uri="{FF2B5EF4-FFF2-40B4-BE49-F238E27FC236}">
                <a16:creationId xmlns:a16="http://schemas.microsoft.com/office/drawing/2014/main" id="{A58A1DD6-E692-4725-A94C-BC6D13624E66}"/>
              </a:ext>
            </a:extLst>
          </p:cNvPr>
          <p:cNvSpPr>
            <a:spLocks noGrp="1"/>
          </p:cNvSpPr>
          <p:nvPr>
            <p:ph type="sldNum" sz="quarter" idx="4"/>
          </p:nvPr>
        </p:nvSpPr>
        <p:spPr/>
        <p:txBody>
          <a:bodyPr/>
          <a:lstStyle/>
          <a:p>
            <a:fld id="{31AB89BE-9688-C444-B1BE-0DB34C102AFE}" type="slidenum">
              <a:rPr lang="en-US" smtClean="0"/>
              <a:pPr/>
              <a:t>6</a:t>
            </a:fld>
            <a:endParaRPr lang="en-US" dirty="0"/>
          </a:p>
        </p:txBody>
      </p:sp>
    </p:spTree>
    <p:extLst>
      <p:ext uri="{BB962C8B-B14F-4D97-AF65-F5344CB8AC3E}">
        <p14:creationId xmlns:p14="http://schemas.microsoft.com/office/powerpoint/2010/main" val="314376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6304-4958-4D2E-BC57-C8378F65F861}"/>
              </a:ext>
            </a:extLst>
          </p:cNvPr>
          <p:cNvSpPr>
            <a:spLocks noGrp="1"/>
          </p:cNvSpPr>
          <p:nvPr>
            <p:ph type="title"/>
          </p:nvPr>
        </p:nvSpPr>
        <p:spPr/>
        <p:txBody>
          <a:bodyPr/>
          <a:lstStyle/>
          <a:p>
            <a:r>
              <a:rPr lang="en-US" dirty="0"/>
              <a:t>Declarative Statements</a:t>
            </a:r>
          </a:p>
        </p:txBody>
      </p:sp>
      <p:sp>
        <p:nvSpPr>
          <p:cNvPr id="3" name="Content Placeholder 2">
            <a:extLst>
              <a:ext uri="{FF2B5EF4-FFF2-40B4-BE49-F238E27FC236}">
                <a16:creationId xmlns:a16="http://schemas.microsoft.com/office/drawing/2014/main" id="{644704D4-099C-48A1-8147-8B9EDCAF76D3}"/>
              </a:ext>
            </a:extLst>
          </p:cNvPr>
          <p:cNvSpPr>
            <a:spLocks noGrp="1"/>
          </p:cNvSpPr>
          <p:nvPr>
            <p:ph idx="1"/>
          </p:nvPr>
        </p:nvSpPr>
        <p:spPr/>
        <p:txBody>
          <a:bodyPr/>
          <a:lstStyle/>
          <a:p>
            <a:pPr marL="457200" lvl="1" indent="0">
              <a:buNone/>
            </a:pPr>
            <a:endParaRPr lang="en-US" dirty="0"/>
          </a:p>
          <a:p>
            <a:pPr marL="457200" lvl="1" indent="0">
              <a:buNone/>
            </a:pPr>
            <a:r>
              <a:rPr lang="en-US" b="1" dirty="0"/>
              <a:t>Current language: </a:t>
            </a:r>
            <a:r>
              <a:rPr lang="en-US" dirty="0"/>
              <a:t>“The laboratory supervisor must enforce the institutional policies that control access to the laboratory”</a:t>
            </a:r>
          </a:p>
          <a:p>
            <a:pPr lvl="1"/>
            <a:endParaRPr lang="en-US" dirty="0"/>
          </a:p>
          <a:p>
            <a:pPr lvl="1"/>
            <a:endParaRPr lang="en-US" dirty="0"/>
          </a:p>
          <a:p>
            <a:pPr marL="457200" lvl="1" indent="0">
              <a:buNone/>
            </a:pPr>
            <a:r>
              <a:rPr lang="en-US" b="1" dirty="0"/>
              <a:t>New language: </a:t>
            </a:r>
            <a:r>
              <a:rPr lang="en-US" dirty="0"/>
              <a:t>“The laboratory supervisor enforces the institutional policies that control safety in and access to the laboratory”</a:t>
            </a:r>
          </a:p>
          <a:p>
            <a:endParaRPr lang="en-US" dirty="0"/>
          </a:p>
        </p:txBody>
      </p:sp>
      <p:sp>
        <p:nvSpPr>
          <p:cNvPr id="4" name="Slide Number Placeholder 3">
            <a:extLst>
              <a:ext uri="{FF2B5EF4-FFF2-40B4-BE49-F238E27FC236}">
                <a16:creationId xmlns:a16="http://schemas.microsoft.com/office/drawing/2014/main" id="{082C5120-BF80-44E0-BEE0-C282A1853FBC}"/>
              </a:ext>
            </a:extLst>
          </p:cNvPr>
          <p:cNvSpPr>
            <a:spLocks noGrp="1"/>
          </p:cNvSpPr>
          <p:nvPr>
            <p:ph type="sldNum" sz="quarter" idx="4"/>
          </p:nvPr>
        </p:nvSpPr>
        <p:spPr/>
        <p:txBody>
          <a:bodyPr/>
          <a:lstStyle/>
          <a:p>
            <a:fld id="{31AB89BE-9688-C444-B1BE-0DB34C102AFE}" type="slidenum">
              <a:rPr lang="en-US" smtClean="0"/>
              <a:pPr/>
              <a:t>7</a:t>
            </a:fld>
            <a:endParaRPr lang="en-US" dirty="0"/>
          </a:p>
        </p:txBody>
      </p:sp>
    </p:spTree>
    <p:extLst>
      <p:ext uri="{BB962C8B-B14F-4D97-AF65-F5344CB8AC3E}">
        <p14:creationId xmlns:p14="http://schemas.microsoft.com/office/powerpoint/2010/main" val="149929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57757-495F-4F41-A31F-AF7D44A00A53}"/>
              </a:ext>
            </a:extLst>
          </p:cNvPr>
          <p:cNvSpPr>
            <a:spLocks noGrp="1"/>
          </p:cNvSpPr>
          <p:nvPr>
            <p:ph type="title"/>
          </p:nvPr>
        </p:nvSpPr>
        <p:spPr/>
        <p:txBody>
          <a:bodyPr/>
          <a:lstStyle/>
          <a:p>
            <a:r>
              <a:rPr lang="en-US" dirty="0"/>
              <a:t>Section IV (continued)</a:t>
            </a:r>
          </a:p>
        </p:txBody>
      </p:sp>
      <p:sp>
        <p:nvSpPr>
          <p:cNvPr id="3" name="Content Placeholder 2">
            <a:extLst>
              <a:ext uri="{FF2B5EF4-FFF2-40B4-BE49-F238E27FC236}">
                <a16:creationId xmlns:a16="http://schemas.microsoft.com/office/drawing/2014/main" id="{E079B3FB-9B22-46DA-A8BA-98DDC73EB193}"/>
              </a:ext>
            </a:extLst>
          </p:cNvPr>
          <p:cNvSpPr>
            <a:spLocks noGrp="1"/>
          </p:cNvSpPr>
          <p:nvPr>
            <p:ph idx="1"/>
          </p:nvPr>
        </p:nvSpPr>
        <p:spPr/>
        <p:txBody>
          <a:bodyPr/>
          <a:lstStyle/>
          <a:p>
            <a:pPr marL="1588" indent="0">
              <a:lnSpc>
                <a:spcPct val="107000"/>
              </a:lnSpc>
              <a:spcBef>
                <a:spcPts val="0"/>
              </a:spcBef>
              <a:spcAft>
                <a:spcPts val="600"/>
              </a:spcAft>
              <a:buNone/>
            </a:pPr>
            <a:r>
              <a:rPr lang="en-US" sz="2000" dirty="0"/>
              <a:t>Laboratory Biosafety Level (BSL) Criteria</a:t>
            </a:r>
          </a:p>
          <a:p>
            <a:pPr marL="744538" lvl="1">
              <a:lnSpc>
                <a:spcPct val="107000"/>
              </a:lnSpc>
              <a:spcBef>
                <a:spcPts val="0"/>
              </a:spcBef>
              <a:spcAft>
                <a:spcPts val="600"/>
              </a:spcAft>
              <a:buFont typeface="Wingdings" panose="05000000000000000000" pitchFamily="2" charset="2"/>
              <a:buChar char="Ø"/>
            </a:pPr>
            <a:r>
              <a:rPr lang="en-US" sz="1800" b="0" dirty="0"/>
              <a:t>At BSL-2 and above, validating decontamination of laboratory waste in Part B (Special Practices)</a:t>
            </a:r>
          </a:p>
          <a:p>
            <a:pPr marL="744538" lvl="1">
              <a:lnSpc>
                <a:spcPct val="107000"/>
              </a:lnSpc>
              <a:spcBef>
                <a:spcPts val="0"/>
              </a:spcBef>
              <a:spcAft>
                <a:spcPts val="600"/>
              </a:spcAft>
              <a:buFont typeface="Wingdings" panose="05000000000000000000" pitchFamily="2" charset="2"/>
              <a:buChar char="Ø"/>
            </a:pPr>
            <a:r>
              <a:rPr lang="en-US" sz="1800" b="0" dirty="0"/>
              <a:t>In Part C, if respiratory protection is considered as part of the risk assessment at BSL-2 and above, staff enrolled in a properly constituted respiratory protection program</a:t>
            </a:r>
          </a:p>
          <a:p>
            <a:pPr marL="744538" lvl="1">
              <a:lnSpc>
                <a:spcPct val="107000"/>
              </a:lnSpc>
              <a:spcBef>
                <a:spcPts val="0"/>
              </a:spcBef>
              <a:spcAft>
                <a:spcPts val="600"/>
              </a:spcAft>
              <a:buFont typeface="Wingdings" panose="05000000000000000000" pitchFamily="2" charset="2"/>
              <a:buChar char="Ø"/>
            </a:pPr>
            <a:r>
              <a:rPr lang="en-US" sz="1800" dirty="0"/>
              <a:t>Removal of viable organisms from containment are now provided at BSL-3, instead of only at BSL-4</a:t>
            </a:r>
          </a:p>
          <a:p>
            <a:pPr marL="744538" lvl="1">
              <a:lnSpc>
                <a:spcPct val="107000"/>
              </a:lnSpc>
              <a:spcBef>
                <a:spcPts val="0"/>
              </a:spcBef>
              <a:spcAft>
                <a:spcPts val="600"/>
              </a:spcAft>
              <a:buFont typeface="Wingdings" panose="05000000000000000000" pitchFamily="2" charset="2"/>
              <a:buChar char="Ø"/>
            </a:pPr>
            <a:endParaRPr lang="en-US" sz="1800" b="0" dirty="0"/>
          </a:p>
          <a:p>
            <a:endParaRPr lang="en-US" dirty="0"/>
          </a:p>
        </p:txBody>
      </p:sp>
      <p:sp>
        <p:nvSpPr>
          <p:cNvPr id="4" name="Slide Number Placeholder 3">
            <a:extLst>
              <a:ext uri="{FF2B5EF4-FFF2-40B4-BE49-F238E27FC236}">
                <a16:creationId xmlns:a16="http://schemas.microsoft.com/office/drawing/2014/main" id="{E6198773-9AF7-4A5C-9631-EDD3AF455646}"/>
              </a:ext>
            </a:extLst>
          </p:cNvPr>
          <p:cNvSpPr>
            <a:spLocks noGrp="1"/>
          </p:cNvSpPr>
          <p:nvPr>
            <p:ph type="sldNum" sz="quarter" idx="4"/>
          </p:nvPr>
        </p:nvSpPr>
        <p:spPr/>
        <p:txBody>
          <a:bodyPr/>
          <a:lstStyle/>
          <a:p>
            <a:fld id="{31AB89BE-9688-C444-B1BE-0DB34C102AFE}" type="slidenum">
              <a:rPr lang="en-US" smtClean="0"/>
              <a:pPr/>
              <a:t>8</a:t>
            </a:fld>
            <a:endParaRPr lang="en-US" dirty="0"/>
          </a:p>
        </p:txBody>
      </p:sp>
    </p:spTree>
    <p:extLst>
      <p:ext uri="{BB962C8B-B14F-4D97-AF65-F5344CB8AC3E}">
        <p14:creationId xmlns:p14="http://schemas.microsoft.com/office/powerpoint/2010/main" val="1626539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EF49-BC17-4EE4-94C9-58E64C4387FE}"/>
              </a:ext>
            </a:extLst>
          </p:cNvPr>
          <p:cNvSpPr>
            <a:spLocks noGrp="1"/>
          </p:cNvSpPr>
          <p:nvPr>
            <p:ph type="title"/>
          </p:nvPr>
        </p:nvSpPr>
        <p:spPr/>
        <p:txBody>
          <a:bodyPr/>
          <a:lstStyle/>
          <a:p>
            <a:r>
              <a:rPr lang="en-US" dirty="0"/>
              <a:t>Section IV (continued)</a:t>
            </a:r>
          </a:p>
        </p:txBody>
      </p:sp>
      <p:sp>
        <p:nvSpPr>
          <p:cNvPr id="3" name="Content Placeholder 2">
            <a:extLst>
              <a:ext uri="{FF2B5EF4-FFF2-40B4-BE49-F238E27FC236}">
                <a16:creationId xmlns:a16="http://schemas.microsoft.com/office/drawing/2014/main" id="{EB053F58-8EBF-43E2-9242-765B537AA401}"/>
              </a:ext>
            </a:extLst>
          </p:cNvPr>
          <p:cNvSpPr>
            <a:spLocks noGrp="1"/>
          </p:cNvSpPr>
          <p:nvPr>
            <p:ph idx="1"/>
          </p:nvPr>
        </p:nvSpPr>
        <p:spPr/>
        <p:txBody>
          <a:bodyPr/>
          <a:lstStyle/>
          <a:p>
            <a:pPr marL="0" indent="0">
              <a:lnSpc>
                <a:spcPct val="107000"/>
              </a:lnSpc>
              <a:spcBef>
                <a:spcPts val="0"/>
              </a:spcBef>
              <a:spcAft>
                <a:spcPts val="800"/>
              </a:spcAft>
              <a:buNone/>
              <a:tabLst>
                <a:tab pos="1546225" algn="l"/>
              </a:tabLst>
            </a:pPr>
            <a:r>
              <a:rPr lang="en-US" sz="2000" dirty="0">
                <a:ea typeface="Calibri" panose="020F0502020204030204" pitchFamily="34" charset="0"/>
                <a:cs typeface="Times New Roman" panose="02020603050405020304" pitchFamily="18" charset="0"/>
              </a:rPr>
              <a:t>Laboratory BSL Criteria</a:t>
            </a:r>
          </a:p>
          <a:p>
            <a:pPr lvl="1">
              <a:lnSpc>
                <a:spcPct val="107000"/>
              </a:lnSpc>
              <a:spcBef>
                <a:spcPts val="0"/>
              </a:spcBef>
              <a:spcAft>
                <a:spcPts val="800"/>
              </a:spcAft>
              <a:buFont typeface="Wingdings" panose="05000000000000000000" pitchFamily="2" charset="2"/>
              <a:buChar char="Ø"/>
              <a:tabLst>
                <a:tab pos="1546225" algn="l"/>
              </a:tabLst>
            </a:pPr>
            <a:r>
              <a:rPr lang="en-US" sz="1800" b="0" dirty="0">
                <a:ea typeface="Calibri" panose="020F0502020204030204" pitchFamily="34" charset="0"/>
                <a:cs typeface="Times New Roman" panose="02020603050405020304" pitchFamily="18" charset="0"/>
              </a:rPr>
              <a:t>Facility-specific recommendations are retained in Part D (Laboratory Facilities)</a:t>
            </a: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ea typeface="Calibri" panose="020F0502020204030204" pitchFamily="34" charset="0"/>
                <a:cs typeface="Times New Roman" panose="02020603050405020304" pitchFamily="18" charset="0"/>
              </a:rPr>
              <a:t>Adequate illumination has been added to Part D for all biosafety levels</a:t>
            </a: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ea typeface="Calibri" panose="020F0502020204030204" pitchFamily="34" charset="0"/>
                <a:cs typeface="Times New Roman" panose="02020603050405020304" pitchFamily="18" charset="0"/>
              </a:rPr>
              <a:t>BSC recommendations are in Part D </a:t>
            </a: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t>Communications systems between the lab and outside at BSL-3 and BSL-4</a:t>
            </a:r>
            <a:endParaRPr lang="en-US" dirty="0">
              <a:ea typeface="Calibri" panose="020F0502020204030204" pitchFamily="34" charset="0"/>
              <a:cs typeface="Times New Roman" panose="02020603050405020304" pitchFamily="18" charset="0"/>
            </a:endParaRPr>
          </a:p>
          <a:p>
            <a:pPr lvl="2" indent="-342900">
              <a:lnSpc>
                <a:spcPct val="107000"/>
              </a:lnSpc>
              <a:spcBef>
                <a:spcPts val="0"/>
              </a:spcBef>
              <a:spcAft>
                <a:spcPts val="800"/>
              </a:spcAft>
              <a:buFont typeface="Wingdings" panose="05000000000000000000" pitchFamily="2" charset="2"/>
              <a:buChar char="Ø"/>
              <a:tabLst>
                <a:tab pos="1546225" algn="l"/>
              </a:tabLst>
            </a:pPr>
            <a:r>
              <a:rPr lang="en-US" dirty="0"/>
              <a:t>At BSL-3 and BSL-4, facilities are tested annually or after significant modification to ensure operational parameters are met</a:t>
            </a:r>
          </a:p>
          <a:p>
            <a:pPr marL="914400" lvl="2" indent="0">
              <a:buNone/>
            </a:pPr>
            <a:endParaRPr lang="en-US" dirty="0"/>
          </a:p>
        </p:txBody>
      </p:sp>
      <p:sp>
        <p:nvSpPr>
          <p:cNvPr id="4" name="Slide Number Placeholder 3">
            <a:extLst>
              <a:ext uri="{FF2B5EF4-FFF2-40B4-BE49-F238E27FC236}">
                <a16:creationId xmlns:a16="http://schemas.microsoft.com/office/drawing/2014/main" id="{6A295532-3428-4D31-BF60-E51AA7E237C9}"/>
              </a:ext>
            </a:extLst>
          </p:cNvPr>
          <p:cNvSpPr>
            <a:spLocks noGrp="1"/>
          </p:cNvSpPr>
          <p:nvPr>
            <p:ph type="sldNum" sz="quarter" idx="4"/>
          </p:nvPr>
        </p:nvSpPr>
        <p:spPr/>
        <p:txBody>
          <a:bodyPr/>
          <a:lstStyle/>
          <a:p>
            <a:fld id="{31AB89BE-9688-C444-B1BE-0DB34C102AFE}" type="slidenum">
              <a:rPr lang="en-US" smtClean="0"/>
              <a:pPr/>
              <a:t>9</a:t>
            </a:fld>
            <a:endParaRPr lang="en-US" dirty="0"/>
          </a:p>
        </p:txBody>
      </p:sp>
    </p:spTree>
    <p:extLst>
      <p:ext uri="{BB962C8B-B14F-4D97-AF65-F5344CB8AC3E}">
        <p14:creationId xmlns:p14="http://schemas.microsoft.com/office/powerpoint/2010/main" val="2339152912"/>
      </p:ext>
    </p:extLst>
  </p:cSld>
  <p:clrMapOvr>
    <a:masterClrMapping/>
  </p:clrMapOvr>
</p:sld>
</file>

<file path=ppt/theme/theme1.xml><?xml version="1.0" encoding="utf-8"?>
<a:theme xmlns:a="http://schemas.openxmlformats.org/drawingml/2006/main" name="1_Office Theme">
  <a:themeElements>
    <a:clrScheme name="Custom 21">
      <a:dk1>
        <a:sysClr val="windowText" lastClr="000000"/>
      </a:dk1>
      <a:lt1>
        <a:sysClr val="window" lastClr="FFFFFF"/>
      </a:lt1>
      <a:dk2>
        <a:srgbClr val="20558A"/>
      </a:dk2>
      <a:lt2>
        <a:srgbClr val="EEECE1"/>
      </a:lt2>
      <a:accent1>
        <a:srgbClr val="4F81BD"/>
      </a:accent1>
      <a:accent2>
        <a:srgbClr val="626365"/>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AD3B945C293540B4C3A5A2BAF0AFE1" ma:contentTypeVersion="12" ma:contentTypeDescription="Create a new document." ma:contentTypeScope="" ma:versionID="33dca7162547ada1aa249499318032e1">
  <xsd:schema xmlns:xsd="http://www.w3.org/2001/XMLSchema" xmlns:xs="http://www.w3.org/2001/XMLSchema" xmlns:p="http://schemas.microsoft.com/office/2006/metadata/properties" xmlns:ns3="a4d6d6c8-2cd0-48f9-8e42-ec3f62e58f45" xmlns:ns4="6c23d141-0cb2-415e-bcc0-3ec2f40dd75f" targetNamespace="http://schemas.microsoft.com/office/2006/metadata/properties" ma:root="true" ma:fieldsID="d0c2049866342eae32c5dde032655917" ns3:_="" ns4:_="">
    <xsd:import namespace="a4d6d6c8-2cd0-48f9-8e42-ec3f62e58f45"/>
    <xsd:import namespace="6c23d141-0cb2-415e-bcc0-3ec2f40dd75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6d6c8-2cd0-48f9-8e42-ec3f62e58f4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23d141-0cb2-415e-bcc0-3ec2f40dd75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AAD873-395A-4108-9875-5EAA799B20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6d6c8-2cd0-48f9-8e42-ec3f62e58f45"/>
    <ds:schemaRef ds:uri="6c23d141-0cb2-415e-bcc0-3ec2f40dd7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6B0D1F-CED2-413D-B788-C594601A85F0}">
  <ds:schemaRefs>
    <ds:schemaRef ds:uri="http://schemas.microsoft.com/sharepoint/v3/contenttype/forms"/>
  </ds:schemaRefs>
</ds:datastoreItem>
</file>

<file path=customXml/itemProps3.xml><?xml version="1.0" encoding="utf-8"?>
<ds:datastoreItem xmlns:ds="http://schemas.openxmlformats.org/officeDocument/2006/customXml" ds:itemID="{2824AAB3-0FBB-40D7-94B0-14B95962DF91}">
  <ds:schemaRefs>
    <ds:schemaRef ds:uri="http://www.w3.org/XML/1998/namespace"/>
    <ds:schemaRef ds:uri="6c23d141-0cb2-415e-bcc0-3ec2f40dd75f"/>
    <ds:schemaRef ds:uri="a4d6d6c8-2cd0-48f9-8e42-ec3f62e58f45"/>
    <ds:schemaRef ds:uri="http://purl.org/dc/terms/"/>
    <ds:schemaRef ds:uri="http://schemas.microsoft.com/office/2006/metadata/properties"/>
    <ds:schemaRef ds:uri="http://schemas.microsoft.com/office/2006/documentManagement/types"/>
    <ds:schemaRef ds:uri="http://purl.org/dc/dcmitype/"/>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1446</TotalTime>
  <Words>1970</Words>
  <Application>Microsoft Office PowerPoint</Application>
  <PresentationFormat>On-screen Show (4:3)</PresentationFormat>
  <Paragraphs>243</Paragraphs>
  <Slides>30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Calibri</vt:lpstr>
      <vt:lpstr>Wingdings</vt:lpstr>
      <vt:lpstr>1_Office Theme</vt:lpstr>
      <vt:lpstr>Worksheet</vt:lpstr>
      <vt:lpstr>Biosafety in Microbiological and Biomedical Laboratories (BMBL) 6th Edition </vt:lpstr>
      <vt:lpstr>History</vt:lpstr>
      <vt:lpstr>Revision Process</vt:lpstr>
      <vt:lpstr>What’s Changed</vt:lpstr>
      <vt:lpstr>Section II and Section III</vt:lpstr>
      <vt:lpstr>Section IV</vt:lpstr>
      <vt:lpstr>Declarative Statements</vt:lpstr>
      <vt:lpstr>Section IV (continued)</vt:lpstr>
      <vt:lpstr>Section IV (continued)</vt:lpstr>
      <vt:lpstr>Section V</vt:lpstr>
      <vt:lpstr>Section VI</vt:lpstr>
      <vt:lpstr>Section VII</vt:lpstr>
      <vt:lpstr>Section VIII  </vt:lpstr>
      <vt:lpstr>Agent Summaries</vt:lpstr>
      <vt:lpstr>Agent Summaries (Continued)</vt:lpstr>
      <vt:lpstr>Agent Summaries (Continued) </vt:lpstr>
      <vt:lpstr>Appendix A</vt:lpstr>
      <vt:lpstr>Appendices B &amp; C</vt:lpstr>
      <vt:lpstr>Appendix D</vt:lpstr>
      <vt:lpstr>Appendix D</vt:lpstr>
      <vt:lpstr>Appendix E </vt:lpstr>
      <vt:lpstr>Appendices F -J</vt:lpstr>
      <vt:lpstr>Appendix K</vt:lpstr>
      <vt:lpstr>Appendix L</vt:lpstr>
      <vt:lpstr>Appendix M</vt:lpstr>
      <vt:lpstr>Appendix N</vt:lpstr>
      <vt:lpstr>Additional Content</vt:lpstr>
      <vt:lpstr>Current Status</vt:lpstr>
      <vt:lpstr>Thank you</vt:lpstr>
      <vt:lpstr>Coming Soon to a Desk Near You</vt:lpstr>
    </vt:vector>
  </TitlesOfParts>
  <Company>NIH/ORS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kralls@mail.nih.gov</dc:creator>
  <cp:lastModifiedBy>Luna, Angela</cp:lastModifiedBy>
  <cp:revision>156</cp:revision>
  <cp:lastPrinted>2015-02-09T20:43:38Z</cp:lastPrinted>
  <dcterms:created xsi:type="dcterms:W3CDTF">2013-06-06T12:05:18Z</dcterms:created>
  <dcterms:modified xsi:type="dcterms:W3CDTF">2021-01-25T19:23:31Z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0x01010060AD3B945C293540B4C3A5A2BAF0AFE1</vt:lpwstr>
  </property>
</Properties>
</file>